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88" r:id="rId3"/>
    <p:sldId id="290" r:id="rId4"/>
    <p:sldId id="292" r:id="rId5"/>
    <p:sldId id="291" r:id="rId6"/>
    <p:sldId id="293" r:id="rId7"/>
    <p:sldId id="300" r:id="rId8"/>
    <p:sldId id="301" r:id="rId9"/>
    <p:sldId id="299" r:id="rId10"/>
    <p:sldId id="305" r:id="rId11"/>
    <p:sldId id="306" r:id="rId12"/>
    <p:sldId id="302" r:id="rId13"/>
    <p:sldId id="294" r:id="rId14"/>
    <p:sldId id="256" r:id="rId15"/>
    <p:sldId id="257" r:id="rId16"/>
    <p:sldId id="258" r:id="rId17"/>
    <p:sldId id="262" r:id="rId18"/>
    <p:sldId id="260" r:id="rId19"/>
    <p:sldId id="261" r:id="rId20"/>
    <p:sldId id="263" r:id="rId21"/>
    <p:sldId id="264" r:id="rId22"/>
    <p:sldId id="267" r:id="rId23"/>
    <p:sldId id="269" r:id="rId24"/>
    <p:sldId id="268" r:id="rId25"/>
    <p:sldId id="270" r:id="rId26"/>
    <p:sldId id="272" r:id="rId27"/>
    <p:sldId id="274" r:id="rId28"/>
    <p:sldId id="273" r:id="rId29"/>
    <p:sldId id="286" r:id="rId30"/>
    <p:sldId id="295" r:id="rId31"/>
    <p:sldId id="303" r:id="rId32"/>
    <p:sldId id="275" r:id="rId33"/>
    <p:sldId id="278" r:id="rId34"/>
    <p:sldId id="279" r:id="rId35"/>
    <p:sldId id="280" r:id="rId36"/>
    <p:sldId id="281" r:id="rId37"/>
    <p:sldId id="282" r:id="rId38"/>
    <p:sldId id="284" r:id="rId39"/>
    <p:sldId id="283" r:id="rId40"/>
    <p:sldId id="285" r:id="rId41"/>
    <p:sldId id="296" r:id="rId42"/>
    <p:sldId id="297" r:id="rId43"/>
    <p:sldId id="298" r:id="rId44"/>
    <p:sldId id="30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3" autoAdjust="0"/>
    <p:restoredTop sz="93582" autoAdjust="0"/>
  </p:normalViewPr>
  <p:slideViewPr>
    <p:cSldViewPr snapToGrid="0">
      <p:cViewPr varScale="1">
        <p:scale>
          <a:sx n="64" d="100"/>
          <a:sy n="64" d="100"/>
        </p:scale>
        <p:origin x="11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E7DC-7020-B5CB-0FDC-1AE0B8439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A5152084-4C92-86E7-8098-85C0DBF36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4DDE478-172B-8302-9DED-18292AABB2DA}"/>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5" name="Footer Placeholder 4">
            <a:extLst>
              <a:ext uri="{FF2B5EF4-FFF2-40B4-BE49-F238E27FC236}">
                <a16:creationId xmlns:a16="http://schemas.microsoft.com/office/drawing/2014/main" id="{A4C9F252-AE41-962F-87EE-F55DAD5B0881}"/>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9C6B5CE5-1DBF-546B-110D-BD5DB1604A55}"/>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3396491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11B9-972F-F9CB-F10A-B28D6FD9AC8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29CFE03-680E-C863-7113-C97A8B5E18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3EE4344-44EB-480D-7FD5-026E4972BDA4}"/>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5" name="Footer Placeholder 4">
            <a:extLst>
              <a:ext uri="{FF2B5EF4-FFF2-40B4-BE49-F238E27FC236}">
                <a16:creationId xmlns:a16="http://schemas.microsoft.com/office/drawing/2014/main" id="{91658197-F27E-7103-714A-89BD5D4A2707}"/>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F34FD088-7BF5-B04C-37C2-FB6CB389BBFF}"/>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4236468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31EB8-B139-3391-789B-FECC567A9F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88F4199-BE16-120F-2FF4-98ABFD1786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531CDFF-0110-F2D4-2135-08B9CADD0E58}"/>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5" name="Footer Placeholder 4">
            <a:extLst>
              <a:ext uri="{FF2B5EF4-FFF2-40B4-BE49-F238E27FC236}">
                <a16:creationId xmlns:a16="http://schemas.microsoft.com/office/drawing/2014/main" id="{75B046DC-058F-89BA-1F33-AD01ABFA6B5F}"/>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2D68D4B1-F2FF-23A1-A185-5781AAF1F509}"/>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320692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5A50-39C0-99B3-634C-588BC33E8A2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B5C55DE-33FD-D93D-2A14-7156359AA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57A2E33-7730-C321-D3DA-207685007C04}"/>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5" name="Footer Placeholder 4">
            <a:extLst>
              <a:ext uri="{FF2B5EF4-FFF2-40B4-BE49-F238E27FC236}">
                <a16:creationId xmlns:a16="http://schemas.microsoft.com/office/drawing/2014/main" id="{D76B7108-1550-F20B-FB62-79ABA1E97CB6}"/>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BA19941C-15EA-1285-C6D2-3AE7999D269A}"/>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363376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64D6-6A70-9CDC-8A4D-D06E39D3FB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49E1B088-25DF-B91E-EC34-54ABB1565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70717-97B0-7A4D-3867-C357EC5A36AF}"/>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5" name="Footer Placeholder 4">
            <a:extLst>
              <a:ext uri="{FF2B5EF4-FFF2-40B4-BE49-F238E27FC236}">
                <a16:creationId xmlns:a16="http://schemas.microsoft.com/office/drawing/2014/main" id="{E78E20B1-C533-0146-B47A-6FC9047C5175}"/>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7D21944E-DB5D-8DCE-11DD-DD97B2E347A8}"/>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290391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C6FF-F902-42EE-7980-27CE31B7553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A70BDF9-4E07-E0D2-382F-AAB2E3367F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7EE84CB-C5DE-A3E2-ED82-8981E2E6C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DCB263C8-5BBD-8151-BAAA-6CD044BE3BEF}"/>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6" name="Footer Placeholder 5">
            <a:extLst>
              <a:ext uri="{FF2B5EF4-FFF2-40B4-BE49-F238E27FC236}">
                <a16:creationId xmlns:a16="http://schemas.microsoft.com/office/drawing/2014/main" id="{1B37FD92-6D94-C75D-CFAE-781953105911}"/>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C6B134D5-3C31-30A3-66B8-930E202839D4}"/>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82571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8622-7C40-C022-F1C2-9B717BC5B2E7}"/>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4B4807F-9845-AD64-82EA-62A211E9EC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BB4BBE-D9AD-9C42-C8E4-80A543910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6569085E-61C9-B413-2007-CFBAF6731C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9CE9B5-5428-66E7-9D5E-C0E58021E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4396B55-EEF4-6BDD-59AD-3C261FFDC23B}"/>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8" name="Footer Placeholder 7">
            <a:extLst>
              <a:ext uri="{FF2B5EF4-FFF2-40B4-BE49-F238E27FC236}">
                <a16:creationId xmlns:a16="http://schemas.microsoft.com/office/drawing/2014/main" id="{E31DC926-132E-2871-2C15-5077595C1A7E}"/>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id="{2F27770F-284D-B96E-232C-887955B7A31B}"/>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161518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3020-0A70-ADFB-2BF3-837926621A5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7BEDBB8-9221-B7E7-F99C-D09FF7DFFA84}"/>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4" name="Footer Placeholder 3">
            <a:extLst>
              <a:ext uri="{FF2B5EF4-FFF2-40B4-BE49-F238E27FC236}">
                <a16:creationId xmlns:a16="http://schemas.microsoft.com/office/drawing/2014/main" id="{E7DD7D22-0BFC-BE8F-A737-5B00E6A3EB7D}"/>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DABB98FA-03EB-1693-B06C-8AD3F5E457DD}"/>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371804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7F0DC-7CB9-6FF5-9DC5-C3D794D2EA69}"/>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3" name="Footer Placeholder 2">
            <a:extLst>
              <a:ext uri="{FF2B5EF4-FFF2-40B4-BE49-F238E27FC236}">
                <a16:creationId xmlns:a16="http://schemas.microsoft.com/office/drawing/2014/main" id="{C8AA9F52-EFA4-0D53-1305-E063771EABF7}"/>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166C1A76-D95E-75AB-3CFC-9D46B13655C7}"/>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115369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1826-652D-C5C8-73A5-3F23F5D6B2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BF04A49-A886-1BC5-5DD3-22BFA300D5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CD739D3-3D85-D30C-30BF-0DDF9C6B4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814C7-8E06-92F3-BEFB-71DCA1617DDD}"/>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6" name="Footer Placeholder 5">
            <a:extLst>
              <a:ext uri="{FF2B5EF4-FFF2-40B4-BE49-F238E27FC236}">
                <a16:creationId xmlns:a16="http://schemas.microsoft.com/office/drawing/2014/main" id="{5FDEB876-6483-AE73-1EF8-360B0C942E7F}"/>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E065D51D-03F1-DA96-44C8-8D0A9A324E54}"/>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231933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5432-A316-4FDB-71FD-353D42F7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0D42099-73BD-AAC7-6AA3-2AD1AF8473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E62CCB8C-6C40-A9DA-9FF1-8D37AECF6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E709C1-9219-9316-9BD2-91D0F9E8089F}"/>
              </a:ext>
            </a:extLst>
          </p:cNvPr>
          <p:cNvSpPr>
            <a:spLocks noGrp="1"/>
          </p:cNvSpPr>
          <p:nvPr>
            <p:ph type="dt" sz="half" idx="10"/>
          </p:nvPr>
        </p:nvSpPr>
        <p:spPr/>
        <p:txBody>
          <a:bodyPr/>
          <a:lstStyle/>
          <a:p>
            <a:fld id="{875C9716-556A-46B1-99F9-8DADFAADC408}" type="datetimeFigureOut">
              <a:rPr lang="en-ZA" smtClean="0"/>
              <a:t>2022/12/12</a:t>
            </a:fld>
            <a:endParaRPr lang="en-ZA" dirty="0"/>
          </a:p>
        </p:txBody>
      </p:sp>
      <p:sp>
        <p:nvSpPr>
          <p:cNvPr id="6" name="Footer Placeholder 5">
            <a:extLst>
              <a:ext uri="{FF2B5EF4-FFF2-40B4-BE49-F238E27FC236}">
                <a16:creationId xmlns:a16="http://schemas.microsoft.com/office/drawing/2014/main" id="{0A92B17E-2D64-AA4A-666C-04C34747C77F}"/>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DAA8BE3C-4A77-6C0C-D33E-224FE9EDDD71}"/>
              </a:ext>
            </a:extLst>
          </p:cNvPr>
          <p:cNvSpPr>
            <a:spLocks noGrp="1"/>
          </p:cNvSpPr>
          <p:nvPr>
            <p:ph type="sldNum" sz="quarter" idx="12"/>
          </p:nvPr>
        </p:nvSpPr>
        <p:spPr/>
        <p:txBody>
          <a:bodyPr/>
          <a:lstStyle/>
          <a:p>
            <a:fld id="{10E5E82C-F999-4F08-9E78-ABF9D04274C2}" type="slidenum">
              <a:rPr lang="en-ZA" smtClean="0"/>
              <a:t>‹#›</a:t>
            </a:fld>
            <a:endParaRPr lang="en-ZA" dirty="0"/>
          </a:p>
        </p:txBody>
      </p:sp>
    </p:spTree>
    <p:extLst>
      <p:ext uri="{BB962C8B-B14F-4D97-AF65-F5344CB8AC3E}">
        <p14:creationId xmlns:p14="http://schemas.microsoft.com/office/powerpoint/2010/main" val="2418291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77DCF-244A-4898-C989-EFB0761FF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9558BA6-496E-2B19-880A-2C6C788E81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72101E9-4613-139B-9BF3-048B7C5E7B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C9716-556A-46B1-99F9-8DADFAADC408}" type="datetimeFigureOut">
              <a:rPr lang="en-ZA" smtClean="0"/>
              <a:t>2022/12/12</a:t>
            </a:fld>
            <a:endParaRPr lang="en-ZA" dirty="0"/>
          </a:p>
        </p:txBody>
      </p:sp>
      <p:sp>
        <p:nvSpPr>
          <p:cNvPr id="5" name="Footer Placeholder 4">
            <a:extLst>
              <a:ext uri="{FF2B5EF4-FFF2-40B4-BE49-F238E27FC236}">
                <a16:creationId xmlns:a16="http://schemas.microsoft.com/office/drawing/2014/main" id="{395DEF90-B95E-CFD7-B041-16DD56074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40923B3D-C93C-6584-A7B9-DC57A7FB27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5E82C-F999-4F08-9E78-ABF9D04274C2}" type="slidenum">
              <a:rPr lang="en-ZA" smtClean="0"/>
              <a:t>‹#›</a:t>
            </a:fld>
            <a:endParaRPr lang="en-ZA" dirty="0"/>
          </a:p>
        </p:txBody>
      </p:sp>
    </p:spTree>
    <p:extLst>
      <p:ext uri="{BB962C8B-B14F-4D97-AF65-F5344CB8AC3E}">
        <p14:creationId xmlns:p14="http://schemas.microsoft.com/office/powerpoint/2010/main" val="2712596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28836A-52EE-7589-9F43-734DECC10E6D}"/>
              </a:ext>
            </a:extLst>
          </p:cNvPr>
          <p:cNvSpPr>
            <a:spLocks noGrp="1"/>
          </p:cNvSpPr>
          <p:nvPr>
            <p:ph type="title"/>
          </p:nvPr>
        </p:nvSpPr>
        <p:spPr>
          <a:xfrm>
            <a:off x="5456420" y="365125"/>
            <a:ext cx="5897380" cy="1325563"/>
          </a:xfrm>
        </p:spPr>
        <p:txBody>
          <a:bodyPr/>
          <a:lstStyle/>
          <a:p>
            <a:r>
              <a:rPr lang="en-ZA" dirty="0"/>
              <a:t>Introduction</a:t>
            </a:r>
          </a:p>
        </p:txBody>
      </p:sp>
      <p:sp>
        <p:nvSpPr>
          <p:cNvPr id="3" name="Subtitle 2">
            <a:extLst>
              <a:ext uri="{FF2B5EF4-FFF2-40B4-BE49-F238E27FC236}">
                <a16:creationId xmlns:a16="http://schemas.microsoft.com/office/drawing/2014/main" id="{88662FEF-81EB-D077-175A-F2796799C352}"/>
              </a:ext>
            </a:extLst>
          </p:cNvPr>
          <p:cNvSpPr>
            <a:spLocks noGrp="1"/>
          </p:cNvSpPr>
          <p:nvPr>
            <p:ph idx="1"/>
          </p:nvPr>
        </p:nvSpPr>
        <p:spPr>
          <a:xfrm>
            <a:off x="5666282" y="1825625"/>
            <a:ext cx="5687518" cy="4351338"/>
          </a:xfrm>
          <a:noFill/>
        </p:spPr>
        <p:txBody>
          <a:bodyPr>
            <a:normAutofit/>
          </a:bodyPr>
          <a:lstStyle/>
          <a:p>
            <a:pPr marL="0" indent="0" algn="l">
              <a:buNone/>
            </a:pPr>
            <a:r>
              <a:rPr lang="fr-FR" dirty="0"/>
              <a:t>Merci d'avoir pris le temps de faire cette évaluation. Cette évaluation nous aidera à comprendre votre potentiel cognitif, votre profil de personnalité et votre intelligence émotionnelle. Tout cela joue un rôle important dans la détermination de notre performance professionnelle individuelle.</a:t>
            </a:r>
            <a:endParaRPr lang="en-ZA" dirty="0"/>
          </a:p>
        </p:txBody>
      </p:sp>
      <p:pic>
        <p:nvPicPr>
          <p:cNvPr id="14" name="Picture 4">
            <a:extLst>
              <a:ext uri="{FF2B5EF4-FFF2-40B4-BE49-F238E27FC236}">
                <a16:creationId xmlns:a16="http://schemas.microsoft.com/office/drawing/2014/main" id="{8CA310E6-ACAB-681C-ACA4-05A2D0C51552}"/>
              </a:ext>
            </a:extLst>
          </p:cNvPr>
          <p:cNvPicPr>
            <a:picLocks noChangeAspect="1"/>
          </p:cNvPicPr>
          <p:nvPr/>
        </p:nvPicPr>
        <p:blipFill rotWithShape="1">
          <a:blip r:embed="rId2"/>
          <a:srcRect l="49514" r="5165"/>
          <a:stretch/>
        </p:blipFill>
        <p:spPr>
          <a:xfrm>
            <a:off x="20" y="10"/>
            <a:ext cx="4992985" cy="6857990"/>
          </a:xfrm>
          <a:prstGeom prst="rect">
            <a:avLst/>
          </a:prstGeom>
        </p:spPr>
      </p:pic>
    </p:spTree>
    <p:extLst>
      <p:ext uri="{BB962C8B-B14F-4D97-AF65-F5344CB8AC3E}">
        <p14:creationId xmlns:p14="http://schemas.microsoft.com/office/powerpoint/2010/main" val="146203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68F2-7664-D054-F0B9-F09BCC957D1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7DBEE58-C4CD-45C8-1529-8494788CEF86}"/>
              </a:ext>
            </a:extLst>
          </p:cNvPr>
          <p:cNvSpPr>
            <a:spLocks noGrp="1"/>
          </p:cNvSpPr>
          <p:nvPr>
            <p:ph idx="1"/>
          </p:nvPr>
        </p:nvSpPr>
        <p:spPr/>
        <p:txBody>
          <a:bodyPr>
            <a:normAutofit/>
          </a:bodyPr>
          <a:lstStyle/>
          <a:p>
            <a:pPr marL="0" indent="0">
              <a:buNone/>
            </a:pPr>
            <a:r>
              <a:rPr lang="en-ZA" sz="1800" dirty="0" err="1"/>
              <a:t>Regardez</a:t>
            </a:r>
            <a:r>
              <a:rPr lang="en-ZA" sz="1800" dirty="0"/>
              <a:t> </a:t>
            </a:r>
            <a:r>
              <a:rPr lang="en-ZA" sz="1800" dirty="0" err="1"/>
              <a:t>l'exemple</a:t>
            </a:r>
            <a:r>
              <a:rPr lang="en-ZA" sz="1800" dirty="0"/>
              <a:t> 2</a:t>
            </a:r>
          </a:p>
          <a:p>
            <a:endParaRPr lang="en-ZA" sz="1800" dirty="0"/>
          </a:p>
          <a:p>
            <a:endParaRPr lang="en-ZA" sz="1800" dirty="0"/>
          </a:p>
          <a:p>
            <a:endParaRPr lang="en-ZA" sz="1800" dirty="0"/>
          </a:p>
          <a:p>
            <a:pPr marL="0" indent="0">
              <a:buNone/>
            </a:pPr>
            <a:endParaRPr lang="en-ZA" sz="1800" dirty="0"/>
          </a:p>
          <a:p>
            <a:pPr marL="0" indent="0">
              <a:buNone/>
            </a:pPr>
            <a:endParaRPr lang="fr-FR" sz="1800" dirty="0"/>
          </a:p>
          <a:p>
            <a:pPr marL="0" indent="0">
              <a:buNone/>
            </a:pPr>
            <a:endParaRPr lang="fr-FR" sz="1800" dirty="0"/>
          </a:p>
          <a:p>
            <a:pPr marL="0" indent="0">
              <a:buNone/>
            </a:pPr>
            <a:r>
              <a:rPr lang="fr-FR" sz="1800" dirty="0"/>
              <a:t>Remarquez que tous les dessins ont une croix en bas sauf celui-ci.</a:t>
            </a:r>
            <a:endParaRPr lang="en-ZA" sz="1800" dirty="0"/>
          </a:p>
        </p:txBody>
      </p:sp>
      <p:pic>
        <p:nvPicPr>
          <p:cNvPr id="7" name="Picture 6">
            <a:extLst>
              <a:ext uri="{FF2B5EF4-FFF2-40B4-BE49-F238E27FC236}">
                <a16:creationId xmlns:a16="http://schemas.microsoft.com/office/drawing/2014/main" id="{877CE26F-4D9A-BCAD-EDAB-CC5C4B1C70A8}"/>
              </a:ext>
            </a:extLst>
          </p:cNvPr>
          <p:cNvPicPr>
            <a:picLocks noChangeAspect="1"/>
          </p:cNvPicPr>
          <p:nvPr/>
        </p:nvPicPr>
        <p:blipFill rotWithShape="1">
          <a:blip r:embed="rId2"/>
          <a:srcRect l="13909" t="36287" r="22909" b="47619"/>
          <a:stretch/>
        </p:blipFill>
        <p:spPr>
          <a:xfrm>
            <a:off x="1828800" y="2425700"/>
            <a:ext cx="8247336" cy="1181100"/>
          </a:xfrm>
          <a:prstGeom prst="rect">
            <a:avLst/>
          </a:prstGeom>
        </p:spPr>
      </p:pic>
      <p:sp>
        <p:nvSpPr>
          <p:cNvPr id="8" name="Arrow: Up 7">
            <a:extLst>
              <a:ext uri="{FF2B5EF4-FFF2-40B4-BE49-F238E27FC236}">
                <a16:creationId xmlns:a16="http://schemas.microsoft.com/office/drawing/2014/main" id="{449675FB-9273-DE62-B2F1-D4DF127F5D98}"/>
              </a:ext>
            </a:extLst>
          </p:cNvPr>
          <p:cNvSpPr/>
          <p:nvPr/>
        </p:nvSpPr>
        <p:spPr>
          <a:xfrm>
            <a:off x="5537740" y="3468999"/>
            <a:ext cx="414728" cy="5454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4721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36BB-7D2B-6FE1-0387-B9483B57C94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FC75516-94E5-8916-B985-C8893164AF18}"/>
              </a:ext>
            </a:extLst>
          </p:cNvPr>
          <p:cNvSpPr>
            <a:spLocks noGrp="1"/>
          </p:cNvSpPr>
          <p:nvPr>
            <p:ph idx="1"/>
          </p:nvPr>
        </p:nvSpPr>
        <p:spPr/>
        <p:txBody>
          <a:bodyPr>
            <a:normAutofit/>
          </a:bodyPr>
          <a:lstStyle/>
          <a:p>
            <a:pPr marL="0" indent="0">
              <a:buNone/>
            </a:pPr>
            <a:r>
              <a:rPr lang="fr-FR" sz="1800" dirty="0"/>
              <a:t>Vous êtes prêt à commencer le test. Il y a 33 problèmes et vous avez 40 minutes. Ne perdez pas de temps sur les problèmes avec lesquels vous luttez. Ignorez-les et revenez-y plus tard s'il vous reste du temps.</a:t>
            </a:r>
          </a:p>
          <a:p>
            <a:pPr marL="0" indent="0">
              <a:buNone/>
            </a:pPr>
            <a:endParaRPr lang="fr-FR" sz="1800" dirty="0"/>
          </a:p>
          <a:p>
            <a:pPr marL="0" indent="0">
              <a:buNone/>
            </a:pPr>
            <a:r>
              <a:rPr lang="fr-FR" sz="1800" dirty="0"/>
              <a:t>Rappelez-vous, vous devez toujours trouver le dessin qui n'a pas la caractéristique que 5 des autres dessins ont en commun.</a:t>
            </a:r>
            <a:endParaRPr lang="en-ZA" sz="1800" dirty="0"/>
          </a:p>
        </p:txBody>
      </p:sp>
    </p:spTree>
    <p:extLst>
      <p:ext uri="{BB962C8B-B14F-4D97-AF65-F5344CB8AC3E}">
        <p14:creationId xmlns:p14="http://schemas.microsoft.com/office/powerpoint/2010/main" val="2070935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1B00-B640-D216-DF59-7CCC6136B7FC}"/>
              </a:ext>
            </a:extLst>
          </p:cNvPr>
          <p:cNvSpPr>
            <a:spLocks noGrp="1"/>
          </p:cNvSpPr>
          <p:nvPr>
            <p:ph type="title"/>
          </p:nvPr>
        </p:nvSpPr>
        <p:spPr/>
        <p:txBody>
          <a:bodyPr/>
          <a:lstStyle/>
          <a:p>
            <a:r>
              <a:rPr lang="en-ZA" dirty="0" err="1"/>
              <a:t>Partie</a:t>
            </a:r>
            <a:r>
              <a:rPr lang="en-ZA" dirty="0"/>
              <a:t> 2</a:t>
            </a:r>
          </a:p>
        </p:txBody>
      </p:sp>
      <p:sp>
        <p:nvSpPr>
          <p:cNvPr id="3" name="Content Placeholder 2">
            <a:extLst>
              <a:ext uri="{FF2B5EF4-FFF2-40B4-BE49-F238E27FC236}">
                <a16:creationId xmlns:a16="http://schemas.microsoft.com/office/drawing/2014/main" id="{806711C1-0F82-C9A8-BE67-BA02EE821FAE}"/>
              </a:ext>
            </a:extLst>
          </p:cNvPr>
          <p:cNvSpPr>
            <a:spLocks noGrp="1"/>
          </p:cNvSpPr>
          <p:nvPr>
            <p:ph idx="1"/>
          </p:nvPr>
        </p:nvSpPr>
        <p:spPr/>
        <p:txBody>
          <a:bodyPr/>
          <a:lstStyle/>
          <a:p>
            <a:endParaRPr lang="en-ZA"/>
          </a:p>
        </p:txBody>
      </p:sp>
    </p:spTree>
    <p:extLst>
      <p:ext uri="{BB962C8B-B14F-4D97-AF65-F5344CB8AC3E}">
        <p14:creationId xmlns:p14="http://schemas.microsoft.com/office/powerpoint/2010/main" val="407051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66F8-9DD6-6AF9-C105-D10D2AFFF582}"/>
              </a:ext>
            </a:extLst>
          </p:cNvPr>
          <p:cNvSpPr>
            <a:spLocks noGrp="1"/>
          </p:cNvSpPr>
          <p:nvPr>
            <p:ph type="title"/>
          </p:nvPr>
        </p:nvSpPr>
        <p:spPr/>
        <p:txBody>
          <a:bodyPr>
            <a:normAutofit/>
          </a:bodyPr>
          <a:lstStyle/>
          <a:p>
            <a:r>
              <a:rPr lang="en-ZA" sz="3600" dirty="0"/>
              <a:t>Simulation </a:t>
            </a:r>
            <a:r>
              <a:rPr lang="en-ZA" sz="3600" dirty="0" err="1"/>
              <a:t>d'apprentissage</a:t>
            </a:r>
            <a:endParaRPr lang="en-ZA" sz="3600" dirty="0"/>
          </a:p>
        </p:txBody>
      </p:sp>
      <p:sp>
        <p:nvSpPr>
          <p:cNvPr id="3" name="Content Placeholder 2">
            <a:extLst>
              <a:ext uri="{FF2B5EF4-FFF2-40B4-BE49-F238E27FC236}">
                <a16:creationId xmlns:a16="http://schemas.microsoft.com/office/drawing/2014/main" id="{EEF065F0-A14C-10B9-03AB-BDA603BD35E3}"/>
              </a:ext>
            </a:extLst>
          </p:cNvPr>
          <p:cNvSpPr>
            <a:spLocks noGrp="1"/>
          </p:cNvSpPr>
          <p:nvPr>
            <p:ph idx="1"/>
          </p:nvPr>
        </p:nvSpPr>
        <p:spPr>
          <a:xfrm>
            <a:off x="408477" y="1543987"/>
            <a:ext cx="10515600" cy="3372787"/>
          </a:xfrm>
        </p:spPr>
        <p:txBody>
          <a:bodyPr>
            <a:normAutofit/>
          </a:bodyPr>
          <a:lstStyle/>
          <a:p>
            <a:r>
              <a:rPr lang="fr-FR" sz="1800" dirty="0"/>
              <a:t>Ici, vous apprendrez à traduire des symboles en mots à l'aide d'un dictionnaire en ligne spécial.</a:t>
            </a:r>
          </a:p>
          <a:p>
            <a:r>
              <a:rPr lang="fr-FR" sz="1800" dirty="0"/>
              <a:t>Ensuite, vous ferez la session 1. Dans la session 1, il y a 30 symboles et vous devez essayer de traduire autant de symboles que possible dans le délai de 12 minutes.</a:t>
            </a:r>
          </a:p>
          <a:p>
            <a:r>
              <a:rPr lang="fr-FR" sz="1800" dirty="0"/>
              <a:t>Après la session 1, vous préparerez la session 2. La préparation consiste en une leçon qui vous en apprendra plus sur le dictionnaire. Vous aurez également le temps d'étudier le dictionnaire.</a:t>
            </a:r>
          </a:p>
          <a:p>
            <a:r>
              <a:rPr lang="fr-FR" sz="1800" dirty="0"/>
              <a:t>Après la préparation, vous ferez la session 2. La session 2 a 70 symboles et une limite de temps de 9 minutes. Puisque vous avez reçu une préparation pour la session 2, vous devez vous efforcer de faire mieux que lors de la session 1.</a:t>
            </a:r>
          </a:p>
          <a:p>
            <a:r>
              <a:rPr lang="fr-FR" sz="1800" dirty="0"/>
              <a:t>Après la session 2, vous passerez un test de mémoire qui testera vos connaissances et votre compréhension du dictionnaire.</a:t>
            </a:r>
            <a:endParaRPr lang="en-ZA" sz="1800" dirty="0"/>
          </a:p>
        </p:txBody>
      </p:sp>
      <p:sp>
        <p:nvSpPr>
          <p:cNvPr id="4" name="Rectangle 3">
            <a:extLst>
              <a:ext uri="{FF2B5EF4-FFF2-40B4-BE49-F238E27FC236}">
                <a16:creationId xmlns:a16="http://schemas.microsoft.com/office/drawing/2014/main" id="{AB286649-AABB-2FE7-C9B6-59EEA4CF9C62}"/>
              </a:ext>
            </a:extLst>
          </p:cNvPr>
          <p:cNvSpPr/>
          <p:nvPr/>
        </p:nvSpPr>
        <p:spPr>
          <a:xfrm>
            <a:off x="1224193" y="5141625"/>
            <a:ext cx="1890010" cy="1132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Session 1 - traduire des symboles à l'aide du dictionnaire</a:t>
            </a:r>
            <a:endParaRPr lang="en-ZA" dirty="0"/>
          </a:p>
        </p:txBody>
      </p:sp>
      <p:sp>
        <p:nvSpPr>
          <p:cNvPr id="5" name="Rectangle 4">
            <a:extLst>
              <a:ext uri="{FF2B5EF4-FFF2-40B4-BE49-F238E27FC236}">
                <a16:creationId xmlns:a16="http://schemas.microsoft.com/office/drawing/2014/main" id="{C66276D4-BACB-4B37-9F26-27CB896C99A4}"/>
              </a:ext>
            </a:extLst>
          </p:cNvPr>
          <p:cNvSpPr/>
          <p:nvPr/>
        </p:nvSpPr>
        <p:spPr>
          <a:xfrm>
            <a:off x="3776267" y="5141626"/>
            <a:ext cx="1890010" cy="1132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Préparation - Leçon sur le dictionnaire et le temps d'étude</a:t>
            </a:r>
            <a:endParaRPr lang="en-ZA" dirty="0"/>
          </a:p>
        </p:txBody>
      </p:sp>
      <p:sp>
        <p:nvSpPr>
          <p:cNvPr id="6" name="Rectangle 5">
            <a:extLst>
              <a:ext uri="{FF2B5EF4-FFF2-40B4-BE49-F238E27FC236}">
                <a16:creationId xmlns:a16="http://schemas.microsoft.com/office/drawing/2014/main" id="{D5F370D7-E862-3713-CE35-EA90533E32F3}"/>
              </a:ext>
            </a:extLst>
          </p:cNvPr>
          <p:cNvSpPr/>
          <p:nvPr/>
        </p:nvSpPr>
        <p:spPr>
          <a:xfrm>
            <a:off x="6270879" y="5141627"/>
            <a:ext cx="1890010" cy="1132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Session 2 – traduire des symboles à l'aide du dictionnaire</a:t>
            </a:r>
            <a:endParaRPr lang="en-ZA" dirty="0"/>
          </a:p>
        </p:txBody>
      </p:sp>
      <p:sp>
        <p:nvSpPr>
          <p:cNvPr id="7" name="Rectangle 6">
            <a:extLst>
              <a:ext uri="{FF2B5EF4-FFF2-40B4-BE49-F238E27FC236}">
                <a16:creationId xmlns:a16="http://schemas.microsoft.com/office/drawing/2014/main" id="{67C18282-B37B-04F2-B6B1-D1795C840A8D}"/>
              </a:ext>
            </a:extLst>
          </p:cNvPr>
          <p:cNvSpPr/>
          <p:nvPr/>
        </p:nvSpPr>
        <p:spPr>
          <a:xfrm>
            <a:off x="8805470" y="5141626"/>
            <a:ext cx="1890010" cy="1132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Test de mémoire sur le dictionnaire</a:t>
            </a:r>
            <a:endParaRPr lang="en-ZA" dirty="0"/>
          </a:p>
        </p:txBody>
      </p:sp>
      <p:sp>
        <p:nvSpPr>
          <p:cNvPr id="8" name="Arrow: Right 7">
            <a:extLst>
              <a:ext uri="{FF2B5EF4-FFF2-40B4-BE49-F238E27FC236}">
                <a16:creationId xmlns:a16="http://schemas.microsoft.com/office/drawing/2014/main" id="{58179BAB-528F-9480-DF7A-E45D6588F778}"/>
              </a:ext>
            </a:extLst>
          </p:cNvPr>
          <p:cNvSpPr/>
          <p:nvPr/>
        </p:nvSpPr>
        <p:spPr>
          <a:xfrm>
            <a:off x="3327814" y="5591331"/>
            <a:ext cx="342276" cy="31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Arrow: Right 8">
            <a:extLst>
              <a:ext uri="{FF2B5EF4-FFF2-40B4-BE49-F238E27FC236}">
                <a16:creationId xmlns:a16="http://schemas.microsoft.com/office/drawing/2014/main" id="{FB2DC61A-ED48-F1D1-59D9-A804E4F0746F}"/>
              </a:ext>
            </a:extLst>
          </p:cNvPr>
          <p:cNvSpPr/>
          <p:nvPr/>
        </p:nvSpPr>
        <p:spPr>
          <a:xfrm>
            <a:off x="5803683" y="5591331"/>
            <a:ext cx="342276" cy="31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Arrow: Right 9">
            <a:extLst>
              <a:ext uri="{FF2B5EF4-FFF2-40B4-BE49-F238E27FC236}">
                <a16:creationId xmlns:a16="http://schemas.microsoft.com/office/drawing/2014/main" id="{92391D6C-2D75-F4F4-8668-27587142F7A5}"/>
              </a:ext>
            </a:extLst>
          </p:cNvPr>
          <p:cNvSpPr/>
          <p:nvPr/>
        </p:nvSpPr>
        <p:spPr>
          <a:xfrm>
            <a:off x="8347016" y="5600959"/>
            <a:ext cx="342276" cy="314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descr="Closeup of hands holding an open book">
            <a:extLst>
              <a:ext uri="{FF2B5EF4-FFF2-40B4-BE49-F238E27FC236}">
                <a16:creationId xmlns:a16="http://schemas.microsoft.com/office/drawing/2014/main" id="{01C91092-DF7F-85B8-71BE-62F542D4E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2569" y="248365"/>
            <a:ext cx="1605822" cy="1070768"/>
          </a:xfrm>
          <a:prstGeom prst="rect">
            <a:avLst/>
          </a:prstGeom>
        </p:spPr>
      </p:pic>
      <p:pic>
        <p:nvPicPr>
          <p:cNvPr id="13" name="Picture 12" descr="Closeup of hands holding an open book">
            <a:extLst>
              <a:ext uri="{FF2B5EF4-FFF2-40B4-BE49-F238E27FC236}">
                <a16:creationId xmlns:a16="http://schemas.microsoft.com/office/drawing/2014/main" id="{52FD3FB7-F8DE-886A-3F38-E8C0D7A13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718" y="4329985"/>
            <a:ext cx="908970" cy="606105"/>
          </a:xfrm>
          <a:prstGeom prst="rect">
            <a:avLst/>
          </a:prstGeom>
        </p:spPr>
      </p:pic>
      <p:pic>
        <p:nvPicPr>
          <p:cNvPr id="14" name="Picture 13" descr="Closeup of hands holding an open book">
            <a:extLst>
              <a:ext uri="{FF2B5EF4-FFF2-40B4-BE49-F238E27FC236}">
                <a16:creationId xmlns:a16="http://schemas.microsoft.com/office/drawing/2014/main" id="{F2B9418F-F0C5-3BEE-C689-6AEC0B8CB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851" y="4355595"/>
            <a:ext cx="908970" cy="606105"/>
          </a:xfrm>
          <a:prstGeom prst="rect">
            <a:avLst/>
          </a:prstGeom>
        </p:spPr>
      </p:pic>
      <p:pic>
        <p:nvPicPr>
          <p:cNvPr id="15" name="Picture 14" descr="Closeup of hands holding an open book">
            <a:extLst>
              <a:ext uri="{FF2B5EF4-FFF2-40B4-BE49-F238E27FC236}">
                <a16:creationId xmlns:a16="http://schemas.microsoft.com/office/drawing/2014/main" id="{2B62BCF0-B87E-CBBC-9FEE-0440216EA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984" y="4320327"/>
            <a:ext cx="908970" cy="606105"/>
          </a:xfrm>
          <a:prstGeom prst="rect">
            <a:avLst/>
          </a:prstGeom>
        </p:spPr>
      </p:pic>
      <p:pic>
        <p:nvPicPr>
          <p:cNvPr id="16" name="Picture 15" descr="Closeup of hands holding an open book">
            <a:extLst>
              <a:ext uri="{FF2B5EF4-FFF2-40B4-BE49-F238E27FC236}">
                <a16:creationId xmlns:a16="http://schemas.microsoft.com/office/drawing/2014/main" id="{75666216-9DEE-0737-445A-07CD39F97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995" y="4355594"/>
            <a:ext cx="908970" cy="606105"/>
          </a:xfrm>
          <a:prstGeom prst="rect">
            <a:avLst/>
          </a:prstGeom>
        </p:spPr>
      </p:pic>
    </p:spTree>
    <p:extLst>
      <p:ext uri="{BB962C8B-B14F-4D97-AF65-F5344CB8AC3E}">
        <p14:creationId xmlns:p14="http://schemas.microsoft.com/office/powerpoint/2010/main" val="16266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000" fill="hold"/>
                                        <p:tgtEl>
                                          <p:spTgt spid="14"/>
                                        </p:tgtEl>
                                        <p:attrNameLst>
                                          <p:attrName>ppt_w</p:attrName>
                                        </p:attrNameLst>
                                      </p:cBhvr>
                                      <p:tavLst>
                                        <p:tav tm="0">
                                          <p:val>
                                            <p:fltVal val="0"/>
                                          </p:val>
                                        </p:tav>
                                        <p:tav tm="100000">
                                          <p:val>
                                            <p:strVal val="#ppt_w"/>
                                          </p:val>
                                        </p:tav>
                                      </p:tavLst>
                                    </p:anim>
                                    <p:anim calcmode="lin" valueType="num">
                                      <p:cBhvr>
                                        <p:cTn id="58" dur="1000" fill="hold"/>
                                        <p:tgtEl>
                                          <p:spTgt spid="14"/>
                                        </p:tgtEl>
                                        <p:attrNameLst>
                                          <p:attrName>ppt_h</p:attrName>
                                        </p:attrNameLst>
                                      </p:cBhvr>
                                      <p:tavLst>
                                        <p:tav tm="0">
                                          <p:val>
                                            <p:fltVal val="0"/>
                                          </p:val>
                                        </p:tav>
                                        <p:tav tm="100000">
                                          <p:val>
                                            <p:strVal val="#ppt_h"/>
                                          </p:val>
                                        </p:tav>
                                      </p:tavLst>
                                    </p:anim>
                                    <p:anim calcmode="lin" valueType="num">
                                      <p:cBhvr>
                                        <p:cTn id="59" dur="1000" fill="hold"/>
                                        <p:tgtEl>
                                          <p:spTgt spid="14"/>
                                        </p:tgtEl>
                                        <p:attrNameLst>
                                          <p:attrName>style.rotation</p:attrName>
                                        </p:attrNameLst>
                                      </p:cBhvr>
                                      <p:tavLst>
                                        <p:tav tm="0">
                                          <p:val>
                                            <p:fltVal val="90"/>
                                          </p:val>
                                        </p:tav>
                                        <p:tav tm="100000">
                                          <p:val>
                                            <p:fltVal val="0"/>
                                          </p:val>
                                        </p:tav>
                                      </p:tavLst>
                                    </p:anim>
                                    <p:animEffect transition="in" filter="fade">
                                      <p:cBhvr>
                                        <p:cTn id="60" dur="10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1000" fill="hold"/>
                                        <p:tgtEl>
                                          <p:spTgt spid="15"/>
                                        </p:tgtEl>
                                        <p:attrNameLst>
                                          <p:attrName>ppt_w</p:attrName>
                                        </p:attrNameLst>
                                      </p:cBhvr>
                                      <p:tavLst>
                                        <p:tav tm="0">
                                          <p:val>
                                            <p:fltVal val="0"/>
                                          </p:val>
                                        </p:tav>
                                        <p:tav tm="100000">
                                          <p:val>
                                            <p:strVal val="#ppt_w"/>
                                          </p:val>
                                        </p:tav>
                                      </p:tavLst>
                                    </p:anim>
                                    <p:anim calcmode="lin" valueType="num">
                                      <p:cBhvr>
                                        <p:cTn id="75" dur="1000" fill="hold"/>
                                        <p:tgtEl>
                                          <p:spTgt spid="15"/>
                                        </p:tgtEl>
                                        <p:attrNameLst>
                                          <p:attrName>ppt_h</p:attrName>
                                        </p:attrNameLst>
                                      </p:cBhvr>
                                      <p:tavLst>
                                        <p:tav tm="0">
                                          <p:val>
                                            <p:fltVal val="0"/>
                                          </p:val>
                                        </p:tav>
                                        <p:tav tm="100000">
                                          <p:val>
                                            <p:strVal val="#ppt_h"/>
                                          </p:val>
                                        </p:tav>
                                      </p:tavLst>
                                    </p:anim>
                                    <p:anim calcmode="lin" valueType="num">
                                      <p:cBhvr>
                                        <p:cTn id="76" dur="1000" fill="hold"/>
                                        <p:tgtEl>
                                          <p:spTgt spid="15"/>
                                        </p:tgtEl>
                                        <p:attrNameLst>
                                          <p:attrName>style.rotation</p:attrName>
                                        </p:attrNameLst>
                                      </p:cBhvr>
                                      <p:tavLst>
                                        <p:tav tm="0">
                                          <p:val>
                                            <p:fltVal val="90"/>
                                          </p:val>
                                        </p:tav>
                                        <p:tav tm="100000">
                                          <p:val>
                                            <p:fltVal val="0"/>
                                          </p:val>
                                        </p:tav>
                                      </p:tavLst>
                                    </p:anim>
                                    <p:animEffect transition="in" filter="fade">
                                      <p:cBhvr>
                                        <p:cTn id="77" dur="10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000" fill="hold"/>
                                        <p:tgtEl>
                                          <p:spTgt spid="16"/>
                                        </p:tgtEl>
                                        <p:attrNameLst>
                                          <p:attrName>ppt_w</p:attrName>
                                        </p:attrNameLst>
                                      </p:cBhvr>
                                      <p:tavLst>
                                        <p:tav tm="0">
                                          <p:val>
                                            <p:fltVal val="0"/>
                                          </p:val>
                                        </p:tav>
                                        <p:tav tm="100000">
                                          <p:val>
                                            <p:strVal val="#ppt_w"/>
                                          </p:val>
                                        </p:tav>
                                      </p:tavLst>
                                    </p:anim>
                                    <p:anim calcmode="lin" valueType="num">
                                      <p:cBhvr>
                                        <p:cTn id="92" dur="1000" fill="hold"/>
                                        <p:tgtEl>
                                          <p:spTgt spid="16"/>
                                        </p:tgtEl>
                                        <p:attrNameLst>
                                          <p:attrName>ppt_h</p:attrName>
                                        </p:attrNameLst>
                                      </p:cBhvr>
                                      <p:tavLst>
                                        <p:tav tm="0">
                                          <p:val>
                                            <p:fltVal val="0"/>
                                          </p:val>
                                        </p:tav>
                                        <p:tav tm="100000">
                                          <p:val>
                                            <p:strVal val="#ppt_h"/>
                                          </p:val>
                                        </p:tav>
                                      </p:tavLst>
                                    </p:anim>
                                    <p:anim calcmode="lin" valueType="num">
                                      <p:cBhvr>
                                        <p:cTn id="93" dur="1000" fill="hold"/>
                                        <p:tgtEl>
                                          <p:spTgt spid="16"/>
                                        </p:tgtEl>
                                        <p:attrNameLst>
                                          <p:attrName>style.rotation</p:attrName>
                                        </p:attrNameLst>
                                      </p:cBhvr>
                                      <p:tavLst>
                                        <p:tav tm="0">
                                          <p:val>
                                            <p:fltVal val="90"/>
                                          </p:val>
                                        </p:tav>
                                        <p:tav tm="100000">
                                          <p:val>
                                            <p:fltVal val="0"/>
                                          </p:val>
                                        </p:tav>
                                      </p:tavLst>
                                    </p:anim>
                                    <p:animEffect transition="in" filter="fade">
                                      <p:cBhvr>
                                        <p:cTn id="9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9CBF0BC-C5FA-E647-CF89-DE162D60E591}"/>
              </a:ext>
            </a:extLst>
          </p:cNvPr>
          <p:cNvSpPr>
            <a:spLocks noGrp="1"/>
          </p:cNvSpPr>
          <p:nvPr>
            <p:ph type="title"/>
          </p:nvPr>
        </p:nvSpPr>
        <p:spPr>
          <a:xfrm>
            <a:off x="1028700" y="1967266"/>
            <a:ext cx="2628900" cy="2547257"/>
          </a:xfrm>
          <a:noFill/>
        </p:spPr>
        <p:txBody>
          <a:bodyPr anchor="ctr">
            <a:normAutofit/>
          </a:bodyPr>
          <a:lstStyle/>
          <a:p>
            <a:pPr algn="ctr"/>
            <a:r>
              <a:rPr lang="fr-FR" sz="2000" dirty="0">
                <a:solidFill>
                  <a:srgbClr val="FFFFFF"/>
                </a:solidFill>
              </a:rPr>
              <a:t>Dans ce test, vous devez traduire des symboles en mots à l'aide d'un dictionnaire en ligne spécial. Voici un exemple des types de symboles que vous allez traduire en mots :</a:t>
            </a:r>
            <a:endParaRPr lang="en-ZA" sz="2000" dirty="0">
              <a:solidFill>
                <a:srgbClr val="FFFFFF"/>
              </a:solidFill>
            </a:endParaRPr>
          </a:p>
        </p:txBody>
      </p:sp>
      <p:pic>
        <p:nvPicPr>
          <p:cNvPr id="5" name="Picture 4">
            <a:extLst>
              <a:ext uri="{FF2B5EF4-FFF2-40B4-BE49-F238E27FC236}">
                <a16:creationId xmlns:a16="http://schemas.microsoft.com/office/drawing/2014/main" id="{D19FD92E-DB87-334A-6D2A-3784264F8BB2}"/>
              </a:ext>
            </a:extLst>
          </p:cNvPr>
          <p:cNvPicPr>
            <a:picLocks noChangeAspect="1"/>
          </p:cNvPicPr>
          <p:nvPr/>
        </p:nvPicPr>
        <p:blipFill rotWithShape="1">
          <a:blip r:embed="rId2"/>
          <a:srcRect l="36812" t="29360" r="31727" b="60473"/>
          <a:stretch/>
        </p:blipFill>
        <p:spPr bwMode="auto">
          <a:xfrm>
            <a:off x="4777316" y="2811542"/>
            <a:ext cx="5368170" cy="120891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21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Video 5">
            <a:extLst>
              <a:ext uri="{FF2B5EF4-FFF2-40B4-BE49-F238E27FC236}">
                <a16:creationId xmlns:a16="http://schemas.microsoft.com/office/drawing/2014/main" id="{BD6A214B-E003-5B29-73D4-2C087314860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9CBF0BC-C5FA-E647-CF89-DE162D60E591}"/>
              </a:ext>
            </a:extLst>
          </p:cNvPr>
          <p:cNvSpPr>
            <a:spLocks noGrp="1"/>
          </p:cNvSpPr>
          <p:nvPr>
            <p:ph type="title"/>
          </p:nvPr>
        </p:nvSpPr>
        <p:spPr>
          <a:xfrm>
            <a:off x="1097280" y="2362200"/>
            <a:ext cx="10180320" cy="182880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fr-FR" sz="3600" dirty="0">
                <a:solidFill>
                  <a:schemeClr val="accent1"/>
                </a:solidFill>
              </a:rPr>
              <a:t>Le dictionnaire spécial en ligne. </a:t>
            </a:r>
            <a:br>
              <a:rPr lang="fr-FR" sz="3600" dirty="0">
                <a:solidFill>
                  <a:schemeClr val="accent1"/>
                </a:solidFill>
              </a:rPr>
            </a:br>
            <a:r>
              <a:rPr lang="fr-FR" sz="3600" dirty="0">
                <a:solidFill>
                  <a:schemeClr val="accent1"/>
                </a:solidFill>
              </a:rPr>
              <a:t>Il se compose de 8 pages et couvre quatre catégories : Couleurs Chiffres Vêtements Transport</a:t>
            </a:r>
            <a:endParaRPr lang="en-US" sz="3600" dirty="0">
              <a:solidFill>
                <a:schemeClr val="accent1"/>
              </a:solidFill>
            </a:endParaRPr>
          </a:p>
        </p:txBody>
      </p:sp>
    </p:spTree>
    <p:extLst>
      <p:ext uri="{BB962C8B-B14F-4D97-AF65-F5344CB8AC3E}">
        <p14:creationId xmlns:p14="http://schemas.microsoft.com/office/powerpoint/2010/main" val="59650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rmAutofit/>
          </a:bodyPr>
          <a:lstStyle/>
          <a:p>
            <a:r>
              <a:rPr lang="fr-FR" sz="2800" dirty="0"/>
              <a:t>Les quatre premières pages du dictionnaire ressemblent à ceci :</a:t>
            </a:r>
            <a:endParaRPr lang="en-ZA" sz="2800" dirty="0"/>
          </a:p>
        </p:txBody>
      </p:sp>
      <p:pic>
        <p:nvPicPr>
          <p:cNvPr id="3" name="Picture 2" descr="Graphical user interface, application&#10;&#10;Description automatically generated">
            <a:extLst>
              <a:ext uri="{FF2B5EF4-FFF2-40B4-BE49-F238E27FC236}">
                <a16:creationId xmlns:a16="http://schemas.microsoft.com/office/drawing/2014/main" id="{C6AE3E55-30AE-58B7-3ED7-6F7DD6799505}"/>
              </a:ext>
            </a:extLst>
          </p:cNvPr>
          <p:cNvPicPr>
            <a:picLocks noChangeAspect="1"/>
          </p:cNvPicPr>
          <p:nvPr/>
        </p:nvPicPr>
        <p:blipFill rotWithShape="1">
          <a:blip r:embed="rId2"/>
          <a:srcRect l="57461" t="20665" r="23366" b="16344"/>
          <a:stretch/>
        </p:blipFill>
        <p:spPr bwMode="auto">
          <a:xfrm>
            <a:off x="5721380" y="2205847"/>
            <a:ext cx="1938284" cy="3673208"/>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55E07425-FF8A-7526-3B2C-ED068111A6D5}"/>
              </a:ext>
            </a:extLst>
          </p:cNvPr>
          <p:cNvPicPr>
            <a:picLocks noChangeAspect="1"/>
          </p:cNvPicPr>
          <p:nvPr/>
        </p:nvPicPr>
        <p:blipFill rotWithShape="1">
          <a:blip r:embed="rId3"/>
          <a:srcRect l="57465" t="20338" r="22812" b="13715"/>
          <a:stretch/>
        </p:blipFill>
        <p:spPr bwMode="auto">
          <a:xfrm>
            <a:off x="8440739" y="2203860"/>
            <a:ext cx="1993183" cy="3748842"/>
          </a:xfrm>
          <a:prstGeom prst="rect">
            <a:avLst/>
          </a:prstGeom>
          <a:ln>
            <a:noFill/>
          </a:ln>
          <a:extLst>
            <a:ext uri="{53640926-AAD7-44D8-BBD7-CCE9431645EC}">
              <a14:shadowObscured xmlns:a14="http://schemas.microsoft.com/office/drawing/2010/main"/>
            </a:ext>
          </a:extLst>
        </p:spPr>
      </p:pic>
      <p:pic>
        <p:nvPicPr>
          <p:cNvPr id="5" name="Picture 4" descr="A picture containing graphical user interface&#10;&#10;Description automatically generated">
            <a:extLst>
              <a:ext uri="{FF2B5EF4-FFF2-40B4-BE49-F238E27FC236}">
                <a16:creationId xmlns:a16="http://schemas.microsoft.com/office/drawing/2014/main" id="{BD756A85-9B65-127E-0363-BBF80292C527}"/>
              </a:ext>
            </a:extLst>
          </p:cNvPr>
          <p:cNvPicPr>
            <a:picLocks noChangeAspect="1"/>
          </p:cNvPicPr>
          <p:nvPr/>
        </p:nvPicPr>
        <p:blipFill rotWithShape="1">
          <a:blip r:embed="rId4"/>
          <a:srcRect l="58013" t="20501" r="23809" b="13363"/>
          <a:stretch/>
        </p:blipFill>
        <p:spPr bwMode="auto">
          <a:xfrm>
            <a:off x="961548" y="2163548"/>
            <a:ext cx="1836328" cy="375780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DBD6892-A9A5-95CF-A161-CE2BD7EB71C4}"/>
              </a:ext>
            </a:extLst>
          </p:cNvPr>
          <p:cNvPicPr>
            <a:picLocks noChangeAspect="1"/>
          </p:cNvPicPr>
          <p:nvPr/>
        </p:nvPicPr>
        <p:blipFill rotWithShape="1">
          <a:blip r:embed="rId5"/>
          <a:srcRect l="57557" t="20830" r="22980" b="13711"/>
          <a:stretch/>
        </p:blipFill>
        <p:spPr bwMode="auto">
          <a:xfrm>
            <a:off x="3144086" y="2203860"/>
            <a:ext cx="1967414" cy="3720833"/>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B766F637-5268-1778-6767-12732951B00B}"/>
              </a:ext>
            </a:extLst>
          </p:cNvPr>
          <p:cNvSpPr/>
          <p:nvPr/>
        </p:nvSpPr>
        <p:spPr>
          <a:xfrm>
            <a:off x="5721380" y="1602889"/>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3: Couleurs</a:t>
            </a:r>
          </a:p>
        </p:txBody>
      </p:sp>
      <p:sp>
        <p:nvSpPr>
          <p:cNvPr id="8" name="Rectangle 7">
            <a:extLst>
              <a:ext uri="{FF2B5EF4-FFF2-40B4-BE49-F238E27FC236}">
                <a16:creationId xmlns:a16="http://schemas.microsoft.com/office/drawing/2014/main" id="{0D53CAA1-3D8D-1934-5416-E351FF0B5C6A}"/>
              </a:ext>
            </a:extLst>
          </p:cNvPr>
          <p:cNvSpPr/>
          <p:nvPr/>
        </p:nvSpPr>
        <p:spPr>
          <a:xfrm>
            <a:off x="8440739" y="1643201"/>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4 : </a:t>
            </a:r>
            <a:r>
              <a:rPr lang="en-ZA" dirty="0" err="1"/>
              <a:t>Numéro</a:t>
            </a:r>
            <a:endParaRPr lang="en-ZA" dirty="0"/>
          </a:p>
        </p:txBody>
      </p:sp>
      <p:sp>
        <p:nvSpPr>
          <p:cNvPr id="9" name="Rectangle 8">
            <a:extLst>
              <a:ext uri="{FF2B5EF4-FFF2-40B4-BE49-F238E27FC236}">
                <a16:creationId xmlns:a16="http://schemas.microsoft.com/office/drawing/2014/main" id="{35A8D6E5-B27D-17C4-6830-1DE265DBABCA}"/>
              </a:ext>
            </a:extLst>
          </p:cNvPr>
          <p:cNvSpPr/>
          <p:nvPr/>
        </p:nvSpPr>
        <p:spPr>
          <a:xfrm>
            <a:off x="961548" y="1574048"/>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1 : </a:t>
            </a:r>
            <a:r>
              <a:rPr lang="en-ZA" dirty="0" err="1"/>
              <a:t>Vêtements</a:t>
            </a:r>
            <a:endParaRPr lang="en-ZA" dirty="0"/>
          </a:p>
        </p:txBody>
      </p:sp>
      <p:sp>
        <p:nvSpPr>
          <p:cNvPr id="10" name="Rectangle 9">
            <a:extLst>
              <a:ext uri="{FF2B5EF4-FFF2-40B4-BE49-F238E27FC236}">
                <a16:creationId xmlns:a16="http://schemas.microsoft.com/office/drawing/2014/main" id="{AD6493F3-D9D1-0CAD-2848-BEA0056B9C9A}"/>
              </a:ext>
            </a:extLst>
          </p:cNvPr>
          <p:cNvSpPr/>
          <p:nvPr/>
        </p:nvSpPr>
        <p:spPr>
          <a:xfrm>
            <a:off x="3144086" y="1572932"/>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2 : Transports</a:t>
            </a:r>
          </a:p>
        </p:txBody>
      </p:sp>
    </p:spTree>
    <p:extLst>
      <p:ext uri="{BB962C8B-B14F-4D97-AF65-F5344CB8AC3E}">
        <p14:creationId xmlns:p14="http://schemas.microsoft.com/office/powerpoint/2010/main" val="314971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Autofit/>
          </a:bodyPr>
          <a:lstStyle/>
          <a:p>
            <a:r>
              <a:rPr lang="fr-FR" sz="2800" dirty="0"/>
              <a:t>Vous remarquerez que les dessins de la première colonne se transforment toujours en un nouveau dessin dans la deuxième colonne</a:t>
            </a:r>
            <a:endParaRPr lang="en-ZA" sz="2800" dirty="0"/>
          </a:p>
        </p:txBody>
      </p:sp>
      <p:pic>
        <p:nvPicPr>
          <p:cNvPr id="3" name="Picture 2" descr="Graphical user interface, application&#10;&#10;Description automatically generated">
            <a:extLst>
              <a:ext uri="{FF2B5EF4-FFF2-40B4-BE49-F238E27FC236}">
                <a16:creationId xmlns:a16="http://schemas.microsoft.com/office/drawing/2014/main" id="{C6AE3E55-30AE-58B7-3ED7-6F7DD6799505}"/>
              </a:ext>
            </a:extLst>
          </p:cNvPr>
          <p:cNvPicPr>
            <a:picLocks noChangeAspect="1"/>
          </p:cNvPicPr>
          <p:nvPr/>
        </p:nvPicPr>
        <p:blipFill rotWithShape="1">
          <a:blip r:embed="rId2"/>
          <a:srcRect l="57461" t="20665" r="23366" b="16344"/>
          <a:stretch/>
        </p:blipFill>
        <p:spPr bwMode="auto">
          <a:xfrm>
            <a:off x="5721380" y="2205847"/>
            <a:ext cx="1938284" cy="3673208"/>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55E07425-FF8A-7526-3B2C-ED068111A6D5}"/>
              </a:ext>
            </a:extLst>
          </p:cNvPr>
          <p:cNvPicPr>
            <a:picLocks noChangeAspect="1"/>
          </p:cNvPicPr>
          <p:nvPr/>
        </p:nvPicPr>
        <p:blipFill rotWithShape="1">
          <a:blip r:embed="rId3"/>
          <a:srcRect l="57465" t="20338" r="22812" b="13715"/>
          <a:stretch/>
        </p:blipFill>
        <p:spPr bwMode="auto">
          <a:xfrm>
            <a:off x="8440739" y="2203860"/>
            <a:ext cx="1993183" cy="3748842"/>
          </a:xfrm>
          <a:prstGeom prst="rect">
            <a:avLst/>
          </a:prstGeom>
          <a:ln>
            <a:noFill/>
          </a:ln>
          <a:extLst>
            <a:ext uri="{53640926-AAD7-44D8-BBD7-CCE9431645EC}">
              <a14:shadowObscured xmlns:a14="http://schemas.microsoft.com/office/drawing/2010/main"/>
            </a:ext>
          </a:extLst>
        </p:spPr>
      </p:pic>
      <p:pic>
        <p:nvPicPr>
          <p:cNvPr id="5" name="Picture 4" descr="A picture containing graphical user interface&#10;&#10;Description automatically generated">
            <a:extLst>
              <a:ext uri="{FF2B5EF4-FFF2-40B4-BE49-F238E27FC236}">
                <a16:creationId xmlns:a16="http://schemas.microsoft.com/office/drawing/2014/main" id="{BD756A85-9B65-127E-0363-BBF80292C527}"/>
              </a:ext>
            </a:extLst>
          </p:cNvPr>
          <p:cNvPicPr>
            <a:picLocks noChangeAspect="1"/>
          </p:cNvPicPr>
          <p:nvPr/>
        </p:nvPicPr>
        <p:blipFill rotWithShape="1">
          <a:blip r:embed="rId4"/>
          <a:srcRect l="58013" t="20501" r="23809" b="13363"/>
          <a:stretch/>
        </p:blipFill>
        <p:spPr bwMode="auto">
          <a:xfrm>
            <a:off x="961548" y="2163548"/>
            <a:ext cx="1836328" cy="375780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DBD6892-A9A5-95CF-A161-CE2BD7EB71C4}"/>
              </a:ext>
            </a:extLst>
          </p:cNvPr>
          <p:cNvPicPr>
            <a:picLocks noChangeAspect="1"/>
          </p:cNvPicPr>
          <p:nvPr/>
        </p:nvPicPr>
        <p:blipFill rotWithShape="1">
          <a:blip r:embed="rId5"/>
          <a:srcRect l="57557" t="20830" r="22980" b="13711"/>
          <a:stretch/>
        </p:blipFill>
        <p:spPr bwMode="auto">
          <a:xfrm>
            <a:off x="3144086" y="2203860"/>
            <a:ext cx="1967414" cy="3720833"/>
          </a:xfrm>
          <a:prstGeom prst="rect">
            <a:avLst/>
          </a:prstGeom>
          <a:ln>
            <a:noFill/>
          </a:ln>
          <a:extLst>
            <a:ext uri="{53640926-AAD7-44D8-BBD7-CCE9431645EC}">
              <a14:shadowObscured xmlns:a14="http://schemas.microsoft.com/office/drawing/2010/main"/>
            </a:ext>
          </a:extLst>
        </p:spPr>
      </p:pic>
      <p:sp>
        <p:nvSpPr>
          <p:cNvPr id="11" name="Arrow: Up 10">
            <a:extLst>
              <a:ext uri="{FF2B5EF4-FFF2-40B4-BE49-F238E27FC236}">
                <a16:creationId xmlns:a16="http://schemas.microsoft.com/office/drawing/2014/main" id="{5E4F8804-AFA0-C721-CE53-06C6298CA7CE}"/>
              </a:ext>
            </a:extLst>
          </p:cNvPr>
          <p:cNvSpPr/>
          <p:nvPr/>
        </p:nvSpPr>
        <p:spPr>
          <a:xfrm>
            <a:off x="1271234" y="5949028"/>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Arrow: Up 11">
            <a:extLst>
              <a:ext uri="{FF2B5EF4-FFF2-40B4-BE49-F238E27FC236}">
                <a16:creationId xmlns:a16="http://schemas.microsoft.com/office/drawing/2014/main" id="{F7503BD5-C9A3-8D5A-58DE-A6D258712D0F}"/>
              </a:ext>
            </a:extLst>
          </p:cNvPr>
          <p:cNvSpPr/>
          <p:nvPr/>
        </p:nvSpPr>
        <p:spPr>
          <a:xfrm>
            <a:off x="3430144" y="6172080"/>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Arrow: Up 12">
            <a:extLst>
              <a:ext uri="{FF2B5EF4-FFF2-40B4-BE49-F238E27FC236}">
                <a16:creationId xmlns:a16="http://schemas.microsoft.com/office/drawing/2014/main" id="{079FCC05-8E33-5677-2B90-9F528D415438}"/>
              </a:ext>
            </a:extLst>
          </p:cNvPr>
          <p:cNvSpPr/>
          <p:nvPr/>
        </p:nvSpPr>
        <p:spPr>
          <a:xfrm>
            <a:off x="6060260" y="5427356"/>
            <a:ext cx="280220" cy="7887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Up 13">
            <a:extLst>
              <a:ext uri="{FF2B5EF4-FFF2-40B4-BE49-F238E27FC236}">
                <a16:creationId xmlns:a16="http://schemas.microsoft.com/office/drawing/2014/main" id="{088156F8-AC7B-AE1E-78D3-FF20F83A1F23}"/>
              </a:ext>
            </a:extLst>
          </p:cNvPr>
          <p:cNvSpPr/>
          <p:nvPr/>
        </p:nvSpPr>
        <p:spPr>
          <a:xfrm>
            <a:off x="8930171" y="5797483"/>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Arrow: Bent-Up 14">
            <a:extLst>
              <a:ext uri="{FF2B5EF4-FFF2-40B4-BE49-F238E27FC236}">
                <a16:creationId xmlns:a16="http://schemas.microsoft.com/office/drawing/2014/main" id="{E6F7DE4A-0FAB-BC90-C26C-629CA833AC8A}"/>
              </a:ext>
            </a:extLst>
          </p:cNvPr>
          <p:cNvSpPr/>
          <p:nvPr/>
        </p:nvSpPr>
        <p:spPr>
          <a:xfrm>
            <a:off x="1874587" y="5679951"/>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Arrow: Bent-Up 15">
            <a:extLst>
              <a:ext uri="{FF2B5EF4-FFF2-40B4-BE49-F238E27FC236}">
                <a16:creationId xmlns:a16="http://schemas.microsoft.com/office/drawing/2014/main" id="{99A1A445-A40A-2D17-D733-F5E742C5A272}"/>
              </a:ext>
            </a:extLst>
          </p:cNvPr>
          <p:cNvSpPr/>
          <p:nvPr/>
        </p:nvSpPr>
        <p:spPr>
          <a:xfrm>
            <a:off x="4119256" y="6076147"/>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Bent-Up 16">
            <a:extLst>
              <a:ext uri="{FF2B5EF4-FFF2-40B4-BE49-F238E27FC236}">
                <a16:creationId xmlns:a16="http://schemas.microsoft.com/office/drawing/2014/main" id="{6CD87E44-C8F7-9072-53E0-782A091751C7}"/>
              </a:ext>
            </a:extLst>
          </p:cNvPr>
          <p:cNvSpPr/>
          <p:nvPr/>
        </p:nvSpPr>
        <p:spPr>
          <a:xfrm>
            <a:off x="6718864" y="5331422"/>
            <a:ext cx="641478" cy="56043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Arrow: Bent-Up 17">
            <a:extLst>
              <a:ext uri="{FF2B5EF4-FFF2-40B4-BE49-F238E27FC236}">
                <a16:creationId xmlns:a16="http://schemas.microsoft.com/office/drawing/2014/main" id="{43710144-E4E1-0EAB-9CB1-EB91515DBD4E}"/>
              </a:ext>
            </a:extLst>
          </p:cNvPr>
          <p:cNvSpPr/>
          <p:nvPr/>
        </p:nvSpPr>
        <p:spPr>
          <a:xfrm>
            <a:off x="9602864" y="5821887"/>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a:extLst>
              <a:ext uri="{FF2B5EF4-FFF2-40B4-BE49-F238E27FC236}">
                <a16:creationId xmlns:a16="http://schemas.microsoft.com/office/drawing/2014/main" id="{9ED10496-DB3C-54E1-0C39-71CAC44C0587}"/>
              </a:ext>
            </a:extLst>
          </p:cNvPr>
          <p:cNvSpPr/>
          <p:nvPr/>
        </p:nvSpPr>
        <p:spPr>
          <a:xfrm>
            <a:off x="5721380" y="1602889"/>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3: Couleurs</a:t>
            </a:r>
          </a:p>
        </p:txBody>
      </p:sp>
      <p:sp>
        <p:nvSpPr>
          <p:cNvPr id="20" name="Rectangle 19">
            <a:extLst>
              <a:ext uri="{FF2B5EF4-FFF2-40B4-BE49-F238E27FC236}">
                <a16:creationId xmlns:a16="http://schemas.microsoft.com/office/drawing/2014/main" id="{FBF0E72C-8835-D047-FCA9-B32B3B643331}"/>
              </a:ext>
            </a:extLst>
          </p:cNvPr>
          <p:cNvSpPr/>
          <p:nvPr/>
        </p:nvSpPr>
        <p:spPr>
          <a:xfrm>
            <a:off x="8440739" y="1643201"/>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4 : </a:t>
            </a:r>
            <a:r>
              <a:rPr lang="en-ZA" dirty="0" err="1"/>
              <a:t>Numéro</a:t>
            </a:r>
            <a:endParaRPr lang="en-ZA" dirty="0"/>
          </a:p>
        </p:txBody>
      </p:sp>
      <p:sp>
        <p:nvSpPr>
          <p:cNvPr id="21" name="Rectangle 20">
            <a:extLst>
              <a:ext uri="{FF2B5EF4-FFF2-40B4-BE49-F238E27FC236}">
                <a16:creationId xmlns:a16="http://schemas.microsoft.com/office/drawing/2014/main" id="{33BE0BD7-F17B-8632-0E6D-D48AC4DF5C15}"/>
              </a:ext>
            </a:extLst>
          </p:cNvPr>
          <p:cNvSpPr/>
          <p:nvPr/>
        </p:nvSpPr>
        <p:spPr>
          <a:xfrm>
            <a:off x="961548" y="1574048"/>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1 : </a:t>
            </a:r>
            <a:r>
              <a:rPr lang="en-ZA" dirty="0" err="1"/>
              <a:t>Vêtements</a:t>
            </a:r>
            <a:endParaRPr lang="en-ZA" dirty="0"/>
          </a:p>
        </p:txBody>
      </p:sp>
      <p:sp>
        <p:nvSpPr>
          <p:cNvPr id="22" name="Rectangle 21">
            <a:extLst>
              <a:ext uri="{FF2B5EF4-FFF2-40B4-BE49-F238E27FC236}">
                <a16:creationId xmlns:a16="http://schemas.microsoft.com/office/drawing/2014/main" id="{B2E9506A-45CD-17EE-3566-D9273F336BF0}"/>
              </a:ext>
            </a:extLst>
          </p:cNvPr>
          <p:cNvSpPr/>
          <p:nvPr/>
        </p:nvSpPr>
        <p:spPr>
          <a:xfrm>
            <a:off x="3144086" y="1572932"/>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2 : Transports</a:t>
            </a:r>
          </a:p>
        </p:txBody>
      </p:sp>
    </p:spTree>
    <p:extLst>
      <p:ext uri="{BB962C8B-B14F-4D97-AF65-F5344CB8AC3E}">
        <p14:creationId xmlns:p14="http://schemas.microsoft.com/office/powerpoint/2010/main" val="17588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rmAutofit/>
          </a:bodyPr>
          <a:lstStyle/>
          <a:p>
            <a:r>
              <a:rPr lang="fr-FR" sz="2800" dirty="0"/>
              <a:t>Voici les quatre dernières pages du dictionnaire :</a:t>
            </a:r>
            <a:endParaRPr lang="en-ZA" sz="2800" dirty="0"/>
          </a:p>
        </p:txBody>
      </p:sp>
      <p:pic>
        <p:nvPicPr>
          <p:cNvPr id="11" name="Picture 10" descr="Graphical user interface, application&#10;&#10;Description automatically generated">
            <a:extLst>
              <a:ext uri="{FF2B5EF4-FFF2-40B4-BE49-F238E27FC236}">
                <a16:creationId xmlns:a16="http://schemas.microsoft.com/office/drawing/2014/main" id="{DBE4C6E6-C98C-7C20-0078-72D5DEF55553}"/>
              </a:ext>
            </a:extLst>
          </p:cNvPr>
          <p:cNvPicPr>
            <a:picLocks noChangeAspect="1"/>
          </p:cNvPicPr>
          <p:nvPr/>
        </p:nvPicPr>
        <p:blipFill rotWithShape="1">
          <a:blip r:embed="rId2"/>
          <a:srcRect l="56814" t="20023" r="23530" b="13882"/>
          <a:stretch/>
        </p:blipFill>
        <p:spPr bwMode="auto">
          <a:xfrm>
            <a:off x="5641417" y="1729756"/>
            <a:ext cx="2086738" cy="4508812"/>
          </a:xfrm>
          <a:prstGeom prst="rect">
            <a:avLst/>
          </a:prstGeom>
          <a:ln>
            <a:noFill/>
          </a:ln>
          <a:extLst>
            <a:ext uri="{53640926-AAD7-44D8-BBD7-CCE9431645EC}">
              <a14:shadowObscured xmlns:a14="http://schemas.microsoft.com/office/drawing/2010/main"/>
            </a:ext>
          </a:extLst>
        </p:spPr>
      </p:pic>
      <p:pic>
        <p:nvPicPr>
          <p:cNvPr id="13" name="Picture 12" descr="Graphical user interface, application&#10;&#10;Description automatically generated">
            <a:extLst>
              <a:ext uri="{FF2B5EF4-FFF2-40B4-BE49-F238E27FC236}">
                <a16:creationId xmlns:a16="http://schemas.microsoft.com/office/drawing/2014/main" id="{D018A1BC-08AA-1926-A4E0-78E871B38428}"/>
              </a:ext>
            </a:extLst>
          </p:cNvPr>
          <p:cNvPicPr>
            <a:picLocks noChangeAspect="1"/>
          </p:cNvPicPr>
          <p:nvPr/>
        </p:nvPicPr>
        <p:blipFill rotWithShape="1">
          <a:blip r:embed="rId3"/>
          <a:srcRect l="56628" t="19190" r="26040" b="14378"/>
          <a:stretch/>
        </p:blipFill>
        <p:spPr bwMode="auto">
          <a:xfrm>
            <a:off x="8032788" y="1726123"/>
            <a:ext cx="1841794" cy="4534370"/>
          </a:xfrm>
          <a:prstGeom prst="rect">
            <a:avLst/>
          </a:prstGeom>
          <a:ln>
            <a:noFill/>
          </a:ln>
          <a:extLst>
            <a:ext uri="{53640926-AAD7-44D8-BBD7-CCE9431645EC}">
              <a14:shadowObscured xmlns:a14="http://schemas.microsoft.com/office/drawing/2010/main"/>
            </a:ext>
          </a:extLst>
        </p:spPr>
      </p:pic>
      <p:pic>
        <p:nvPicPr>
          <p:cNvPr id="14" name="Picture 13" descr="Graphical user interface&#10;&#10;Description automatically generated with medium confidence">
            <a:extLst>
              <a:ext uri="{FF2B5EF4-FFF2-40B4-BE49-F238E27FC236}">
                <a16:creationId xmlns:a16="http://schemas.microsoft.com/office/drawing/2014/main" id="{30B76AA7-3594-A7AC-0CF9-8BCC012C0E76}"/>
              </a:ext>
            </a:extLst>
          </p:cNvPr>
          <p:cNvPicPr>
            <a:picLocks noChangeAspect="1"/>
          </p:cNvPicPr>
          <p:nvPr/>
        </p:nvPicPr>
        <p:blipFill rotWithShape="1">
          <a:blip r:embed="rId4"/>
          <a:srcRect l="57189" t="20338" r="23436" b="13369"/>
          <a:stretch/>
        </p:blipFill>
        <p:spPr bwMode="auto">
          <a:xfrm>
            <a:off x="823493" y="1733558"/>
            <a:ext cx="2057298" cy="4522264"/>
          </a:xfrm>
          <a:prstGeom prst="rect">
            <a:avLst/>
          </a:prstGeom>
          <a:ln>
            <a:noFill/>
          </a:ln>
          <a:extLst>
            <a:ext uri="{53640926-AAD7-44D8-BBD7-CCE9431645EC}">
              <a14:shadowObscured xmlns:a14="http://schemas.microsoft.com/office/drawing/2010/main"/>
            </a:ext>
          </a:extLst>
        </p:spPr>
      </p:pic>
      <p:pic>
        <p:nvPicPr>
          <p:cNvPr id="15" name="Picture 14" descr="Graphical user interface, application&#10;&#10;Description automatically generated with medium confidence">
            <a:extLst>
              <a:ext uri="{FF2B5EF4-FFF2-40B4-BE49-F238E27FC236}">
                <a16:creationId xmlns:a16="http://schemas.microsoft.com/office/drawing/2014/main" id="{4DFCB657-8062-32DE-41DE-2D66DA56528C}"/>
              </a:ext>
            </a:extLst>
          </p:cNvPr>
          <p:cNvPicPr>
            <a:picLocks noChangeAspect="1"/>
          </p:cNvPicPr>
          <p:nvPr/>
        </p:nvPicPr>
        <p:blipFill rotWithShape="1">
          <a:blip r:embed="rId5"/>
          <a:srcRect l="56991" t="21047" r="22685" b="13303"/>
          <a:stretch/>
        </p:blipFill>
        <p:spPr bwMode="auto">
          <a:xfrm>
            <a:off x="3211461" y="1715023"/>
            <a:ext cx="2057297" cy="4522263"/>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6E7772D5-60E9-91CF-D50F-411F3BFDC548}"/>
              </a:ext>
            </a:extLst>
          </p:cNvPr>
          <p:cNvSpPr/>
          <p:nvPr/>
        </p:nvSpPr>
        <p:spPr>
          <a:xfrm>
            <a:off x="5691992" y="1153247"/>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7: Couleurs</a:t>
            </a:r>
          </a:p>
        </p:txBody>
      </p:sp>
      <p:sp>
        <p:nvSpPr>
          <p:cNvPr id="21" name="Rectangle 20">
            <a:extLst>
              <a:ext uri="{FF2B5EF4-FFF2-40B4-BE49-F238E27FC236}">
                <a16:creationId xmlns:a16="http://schemas.microsoft.com/office/drawing/2014/main" id="{94C5C53B-82D1-4EB5-E452-3E4D76175CA3}"/>
              </a:ext>
            </a:extLst>
          </p:cNvPr>
          <p:cNvSpPr/>
          <p:nvPr/>
        </p:nvSpPr>
        <p:spPr>
          <a:xfrm>
            <a:off x="8032788" y="1165464"/>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8 : </a:t>
            </a:r>
            <a:r>
              <a:rPr lang="en-ZA" dirty="0" err="1"/>
              <a:t>Numéro</a:t>
            </a:r>
            <a:endParaRPr lang="en-ZA" dirty="0"/>
          </a:p>
        </p:txBody>
      </p:sp>
      <p:sp>
        <p:nvSpPr>
          <p:cNvPr id="22" name="Rectangle 21">
            <a:extLst>
              <a:ext uri="{FF2B5EF4-FFF2-40B4-BE49-F238E27FC236}">
                <a16:creationId xmlns:a16="http://schemas.microsoft.com/office/drawing/2014/main" id="{7CAF2C5C-B8BD-878D-498A-C56F92B807BA}"/>
              </a:ext>
            </a:extLst>
          </p:cNvPr>
          <p:cNvSpPr/>
          <p:nvPr/>
        </p:nvSpPr>
        <p:spPr>
          <a:xfrm>
            <a:off x="838200" y="1154364"/>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5 : </a:t>
            </a:r>
            <a:r>
              <a:rPr lang="en-ZA" dirty="0" err="1"/>
              <a:t>Vêtements</a:t>
            </a:r>
            <a:endParaRPr lang="en-ZA" dirty="0"/>
          </a:p>
        </p:txBody>
      </p:sp>
      <p:sp>
        <p:nvSpPr>
          <p:cNvPr id="23" name="Rectangle 22">
            <a:extLst>
              <a:ext uri="{FF2B5EF4-FFF2-40B4-BE49-F238E27FC236}">
                <a16:creationId xmlns:a16="http://schemas.microsoft.com/office/drawing/2014/main" id="{E2A28AB2-3CEE-7968-DA29-1AD6B017FD80}"/>
              </a:ext>
            </a:extLst>
          </p:cNvPr>
          <p:cNvSpPr/>
          <p:nvPr/>
        </p:nvSpPr>
        <p:spPr>
          <a:xfrm>
            <a:off x="3020738" y="1153248"/>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6 : Transports</a:t>
            </a:r>
          </a:p>
        </p:txBody>
      </p:sp>
    </p:spTree>
    <p:extLst>
      <p:ext uri="{BB962C8B-B14F-4D97-AF65-F5344CB8AC3E}">
        <p14:creationId xmlns:p14="http://schemas.microsoft.com/office/powerpoint/2010/main" val="116974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rmAutofit/>
          </a:bodyPr>
          <a:lstStyle/>
          <a:p>
            <a:r>
              <a:rPr lang="fr-FR" sz="2800" dirty="0"/>
              <a:t>Ici, vous remarquerez que le nouveau dessin se traduit toujours par un mot :</a:t>
            </a:r>
            <a:endParaRPr lang="en-ZA" sz="2800" dirty="0"/>
          </a:p>
        </p:txBody>
      </p:sp>
      <p:pic>
        <p:nvPicPr>
          <p:cNvPr id="11" name="Picture 10" descr="Graphical user interface, application&#10;&#10;Description automatically generated">
            <a:extLst>
              <a:ext uri="{FF2B5EF4-FFF2-40B4-BE49-F238E27FC236}">
                <a16:creationId xmlns:a16="http://schemas.microsoft.com/office/drawing/2014/main" id="{DBE4C6E6-C98C-7C20-0078-72D5DEF55553}"/>
              </a:ext>
            </a:extLst>
          </p:cNvPr>
          <p:cNvPicPr>
            <a:picLocks noChangeAspect="1"/>
          </p:cNvPicPr>
          <p:nvPr/>
        </p:nvPicPr>
        <p:blipFill rotWithShape="1">
          <a:blip r:embed="rId2"/>
          <a:srcRect l="56814" t="20023" r="23530" b="13882"/>
          <a:stretch/>
        </p:blipFill>
        <p:spPr bwMode="auto">
          <a:xfrm>
            <a:off x="5641417" y="1729756"/>
            <a:ext cx="2086738" cy="4508812"/>
          </a:xfrm>
          <a:prstGeom prst="rect">
            <a:avLst/>
          </a:prstGeom>
          <a:ln>
            <a:noFill/>
          </a:ln>
          <a:extLst>
            <a:ext uri="{53640926-AAD7-44D8-BBD7-CCE9431645EC}">
              <a14:shadowObscured xmlns:a14="http://schemas.microsoft.com/office/drawing/2010/main"/>
            </a:ext>
          </a:extLst>
        </p:spPr>
      </p:pic>
      <p:pic>
        <p:nvPicPr>
          <p:cNvPr id="13" name="Picture 12" descr="Graphical user interface, application&#10;&#10;Description automatically generated">
            <a:extLst>
              <a:ext uri="{FF2B5EF4-FFF2-40B4-BE49-F238E27FC236}">
                <a16:creationId xmlns:a16="http://schemas.microsoft.com/office/drawing/2014/main" id="{D018A1BC-08AA-1926-A4E0-78E871B38428}"/>
              </a:ext>
            </a:extLst>
          </p:cNvPr>
          <p:cNvPicPr>
            <a:picLocks noChangeAspect="1"/>
          </p:cNvPicPr>
          <p:nvPr/>
        </p:nvPicPr>
        <p:blipFill rotWithShape="1">
          <a:blip r:embed="rId3"/>
          <a:srcRect l="56628" t="19190" r="26040" b="14378"/>
          <a:stretch/>
        </p:blipFill>
        <p:spPr bwMode="auto">
          <a:xfrm>
            <a:off x="8032788" y="1726123"/>
            <a:ext cx="1841794" cy="4534370"/>
          </a:xfrm>
          <a:prstGeom prst="rect">
            <a:avLst/>
          </a:prstGeom>
          <a:ln>
            <a:noFill/>
          </a:ln>
          <a:extLst>
            <a:ext uri="{53640926-AAD7-44D8-BBD7-CCE9431645EC}">
              <a14:shadowObscured xmlns:a14="http://schemas.microsoft.com/office/drawing/2010/main"/>
            </a:ext>
          </a:extLst>
        </p:spPr>
      </p:pic>
      <p:pic>
        <p:nvPicPr>
          <p:cNvPr id="14" name="Picture 13" descr="Graphical user interface&#10;&#10;Description automatically generated with medium confidence">
            <a:extLst>
              <a:ext uri="{FF2B5EF4-FFF2-40B4-BE49-F238E27FC236}">
                <a16:creationId xmlns:a16="http://schemas.microsoft.com/office/drawing/2014/main" id="{30B76AA7-3594-A7AC-0CF9-8BCC012C0E76}"/>
              </a:ext>
            </a:extLst>
          </p:cNvPr>
          <p:cNvPicPr>
            <a:picLocks noChangeAspect="1"/>
          </p:cNvPicPr>
          <p:nvPr/>
        </p:nvPicPr>
        <p:blipFill rotWithShape="1">
          <a:blip r:embed="rId4"/>
          <a:srcRect l="57189" t="20338" r="23436" b="13369"/>
          <a:stretch/>
        </p:blipFill>
        <p:spPr bwMode="auto">
          <a:xfrm>
            <a:off x="823493" y="1733558"/>
            <a:ext cx="2057298" cy="4522264"/>
          </a:xfrm>
          <a:prstGeom prst="rect">
            <a:avLst/>
          </a:prstGeom>
          <a:ln>
            <a:noFill/>
          </a:ln>
          <a:extLst>
            <a:ext uri="{53640926-AAD7-44D8-BBD7-CCE9431645EC}">
              <a14:shadowObscured xmlns:a14="http://schemas.microsoft.com/office/drawing/2010/main"/>
            </a:ext>
          </a:extLst>
        </p:spPr>
      </p:pic>
      <p:sp>
        <p:nvSpPr>
          <p:cNvPr id="4" name="Arrow: Up 3">
            <a:extLst>
              <a:ext uri="{FF2B5EF4-FFF2-40B4-BE49-F238E27FC236}">
                <a16:creationId xmlns:a16="http://schemas.microsoft.com/office/drawing/2014/main" id="{BBE3E330-0263-ABD6-0B74-B2AD6E394B6C}"/>
              </a:ext>
            </a:extLst>
          </p:cNvPr>
          <p:cNvSpPr/>
          <p:nvPr/>
        </p:nvSpPr>
        <p:spPr>
          <a:xfrm>
            <a:off x="1342103" y="6182152"/>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Arrow: Up 4">
            <a:extLst>
              <a:ext uri="{FF2B5EF4-FFF2-40B4-BE49-F238E27FC236}">
                <a16:creationId xmlns:a16="http://schemas.microsoft.com/office/drawing/2014/main" id="{2579ED07-6DE5-4114-AB6F-DE87190FF067}"/>
              </a:ext>
            </a:extLst>
          </p:cNvPr>
          <p:cNvSpPr/>
          <p:nvPr/>
        </p:nvSpPr>
        <p:spPr>
          <a:xfrm>
            <a:off x="3402807" y="6304257"/>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Arrow: Up 5">
            <a:extLst>
              <a:ext uri="{FF2B5EF4-FFF2-40B4-BE49-F238E27FC236}">
                <a16:creationId xmlns:a16="http://schemas.microsoft.com/office/drawing/2014/main" id="{B852CB7F-DA99-6ADB-F149-C5D822BB725C}"/>
              </a:ext>
            </a:extLst>
          </p:cNvPr>
          <p:cNvSpPr/>
          <p:nvPr/>
        </p:nvSpPr>
        <p:spPr>
          <a:xfrm>
            <a:off x="6163433" y="6086217"/>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Arrow: Up 14">
            <a:extLst>
              <a:ext uri="{FF2B5EF4-FFF2-40B4-BE49-F238E27FC236}">
                <a16:creationId xmlns:a16="http://schemas.microsoft.com/office/drawing/2014/main" id="{98F07306-AD07-3DC3-AE5B-5CF42228C6C7}"/>
              </a:ext>
            </a:extLst>
          </p:cNvPr>
          <p:cNvSpPr/>
          <p:nvPr/>
        </p:nvSpPr>
        <p:spPr>
          <a:xfrm>
            <a:off x="8282922" y="6268885"/>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Arrow: Bent-Up 15">
            <a:extLst>
              <a:ext uri="{FF2B5EF4-FFF2-40B4-BE49-F238E27FC236}">
                <a16:creationId xmlns:a16="http://schemas.microsoft.com/office/drawing/2014/main" id="{D2386DB2-A23A-E8B9-EC00-01440C2D5F68}"/>
              </a:ext>
            </a:extLst>
          </p:cNvPr>
          <p:cNvSpPr/>
          <p:nvPr/>
        </p:nvSpPr>
        <p:spPr>
          <a:xfrm>
            <a:off x="1945456" y="5913075"/>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Bent-Up 16">
            <a:extLst>
              <a:ext uri="{FF2B5EF4-FFF2-40B4-BE49-F238E27FC236}">
                <a16:creationId xmlns:a16="http://schemas.microsoft.com/office/drawing/2014/main" id="{A90C6CB2-6E0A-2997-CDC7-E46CA03807F9}"/>
              </a:ext>
            </a:extLst>
          </p:cNvPr>
          <p:cNvSpPr/>
          <p:nvPr/>
        </p:nvSpPr>
        <p:spPr>
          <a:xfrm>
            <a:off x="4133770" y="6366438"/>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Arrow: Bent-Up 17">
            <a:extLst>
              <a:ext uri="{FF2B5EF4-FFF2-40B4-BE49-F238E27FC236}">
                <a16:creationId xmlns:a16="http://schemas.microsoft.com/office/drawing/2014/main" id="{2C79785A-9851-2D43-AEB2-83B44201FB38}"/>
              </a:ext>
            </a:extLst>
          </p:cNvPr>
          <p:cNvSpPr/>
          <p:nvPr/>
        </p:nvSpPr>
        <p:spPr>
          <a:xfrm>
            <a:off x="6765165" y="6016828"/>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Arrow: Bent-Up 18">
            <a:extLst>
              <a:ext uri="{FF2B5EF4-FFF2-40B4-BE49-F238E27FC236}">
                <a16:creationId xmlns:a16="http://schemas.microsoft.com/office/drawing/2014/main" id="{AA2D2BA9-5AB2-7C6F-2847-FEAB46191ABB}"/>
              </a:ext>
            </a:extLst>
          </p:cNvPr>
          <p:cNvSpPr/>
          <p:nvPr/>
        </p:nvSpPr>
        <p:spPr>
          <a:xfrm>
            <a:off x="8924059" y="6267266"/>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descr="Graphical user interface, application&#10;&#10;Description automatically generated with medium confidence">
            <a:extLst>
              <a:ext uri="{FF2B5EF4-FFF2-40B4-BE49-F238E27FC236}">
                <a16:creationId xmlns:a16="http://schemas.microsoft.com/office/drawing/2014/main" id="{7F0F9252-190E-EDBE-1638-DAF5E842A2AF}"/>
              </a:ext>
            </a:extLst>
          </p:cNvPr>
          <p:cNvPicPr>
            <a:picLocks noChangeAspect="1"/>
          </p:cNvPicPr>
          <p:nvPr/>
        </p:nvPicPr>
        <p:blipFill rotWithShape="1">
          <a:blip r:embed="rId5"/>
          <a:srcRect l="56991" t="21047" r="22685" b="13303"/>
          <a:stretch/>
        </p:blipFill>
        <p:spPr bwMode="auto">
          <a:xfrm>
            <a:off x="3211461" y="1745003"/>
            <a:ext cx="2057297" cy="4522263"/>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69B2A232-8B5E-6CE3-7917-88CBB2B7B30D}"/>
              </a:ext>
            </a:extLst>
          </p:cNvPr>
          <p:cNvSpPr/>
          <p:nvPr/>
        </p:nvSpPr>
        <p:spPr>
          <a:xfrm>
            <a:off x="5691992" y="1153247"/>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7: Couleurs</a:t>
            </a:r>
          </a:p>
        </p:txBody>
      </p:sp>
      <p:sp>
        <p:nvSpPr>
          <p:cNvPr id="22" name="Rectangle 21">
            <a:extLst>
              <a:ext uri="{FF2B5EF4-FFF2-40B4-BE49-F238E27FC236}">
                <a16:creationId xmlns:a16="http://schemas.microsoft.com/office/drawing/2014/main" id="{4D958C89-F8FA-22E9-D964-1DFE900E63D0}"/>
              </a:ext>
            </a:extLst>
          </p:cNvPr>
          <p:cNvSpPr/>
          <p:nvPr/>
        </p:nvSpPr>
        <p:spPr>
          <a:xfrm>
            <a:off x="8032788" y="1165464"/>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8 : </a:t>
            </a:r>
            <a:r>
              <a:rPr lang="en-ZA" dirty="0" err="1"/>
              <a:t>Numéro</a:t>
            </a:r>
            <a:endParaRPr lang="en-ZA" dirty="0"/>
          </a:p>
        </p:txBody>
      </p:sp>
      <p:sp>
        <p:nvSpPr>
          <p:cNvPr id="23" name="Rectangle 22">
            <a:extLst>
              <a:ext uri="{FF2B5EF4-FFF2-40B4-BE49-F238E27FC236}">
                <a16:creationId xmlns:a16="http://schemas.microsoft.com/office/drawing/2014/main" id="{F8179343-25CB-BF36-C6BC-0FFCF7C7A532}"/>
              </a:ext>
            </a:extLst>
          </p:cNvPr>
          <p:cNvSpPr/>
          <p:nvPr/>
        </p:nvSpPr>
        <p:spPr>
          <a:xfrm>
            <a:off x="838200" y="1154364"/>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5 : </a:t>
            </a:r>
            <a:r>
              <a:rPr lang="en-ZA" dirty="0" err="1"/>
              <a:t>Vêtements</a:t>
            </a:r>
            <a:endParaRPr lang="en-ZA" dirty="0"/>
          </a:p>
        </p:txBody>
      </p:sp>
      <p:sp>
        <p:nvSpPr>
          <p:cNvPr id="24" name="Rectangle 23">
            <a:extLst>
              <a:ext uri="{FF2B5EF4-FFF2-40B4-BE49-F238E27FC236}">
                <a16:creationId xmlns:a16="http://schemas.microsoft.com/office/drawing/2014/main" id="{C1338608-5FFB-43B1-5E0F-F98151C01052}"/>
              </a:ext>
            </a:extLst>
          </p:cNvPr>
          <p:cNvSpPr/>
          <p:nvPr/>
        </p:nvSpPr>
        <p:spPr>
          <a:xfrm>
            <a:off x="3020738" y="1153248"/>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6 : Transports</a:t>
            </a:r>
          </a:p>
        </p:txBody>
      </p:sp>
    </p:spTree>
    <p:extLst>
      <p:ext uri="{BB962C8B-B14F-4D97-AF65-F5344CB8AC3E}">
        <p14:creationId xmlns:p14="http://schemas.microsoft.com/office/powerpoint/2010/main" val="29549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15"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y plastic numbers">
            <a:extLst>
              <a:ext uri="{FF2B5EF4-FFF2-40B4-BE49-F238E27FC236}">
                <a16:creationId xmlns:a16="http://schemas.microsoft.com/office/drawing/2014/main" id="{B91CF3CD-88F9-65A3-7F3D-8C032B676635}"/>
              </a:ext>
            </a:extLst>
          </p:cNvPr>
          <p:cNvPicPr>
            <a:picLocks noChangeAspect="1"/>
          </p:cNvPicPr>
          <p:nvPr/>
        </p:nvPicPr>
        <p:blipFill rotWithShape="1">
          <a:blip r:embed="rId2"/>
          <a:srcRect l="2163" r="3720"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506BFA-9E4F-8AAC-382B-5DC4323A9903}"/>
              </a:ext>
            </a:extLst>
          </p:cNvPr>
          <p:cNvSpPr>
            <a:spLocks noGrp="1"/>
          </p:cNvSpPr>
          <p:nvPr>
            <p:ph type="title"/>
          </p:nvPr>
        </p:nvSpPr>
        <p:spPr>
          <a:xfrm>
            <a:off x="7531610" y="365125"/>
            <a:ext cx="3822189" cy="1899912"/>
          </a:xfrm>
        </p:spPr>
        <p:txBody>
          <a:bodyPr>
            <a:normAutofit/>
          </a:bodyPr>
          <a:lstStyle/>
          <a:p>
            <a:r>
              <a:rPr lang="en-ZA" sz="4000" dirty="0" err="1"/>
              <a:t>L'évaluation</a:t>
            </a:r>
            <a:r>
              <a:rPr lang="en-ZA" sz="4000" dirty="0"/>
              <a:t> cognitive</a:t>
            </a:r>
          </a:p>
        </p:txBody>
      </p:sp>
      <p:sp>
        <p:nvSpPr>
          <p:cNvPr id="3" name="Content Placeholder 2">
            <a:extLst>
              <a:ext uri="{FF2B5EF4-FFF2-40B4-BE49-F238E27FC236}">
                <a16:creationId xmlns:a16="http://schemas.microsoft.com/office/drawing/2014/main" id="{AC59E21C-A037-E000-CDA0-194914FD2DDF}"/>
              </a:ext>
            </a:extLst>
          </p:cNvPr>
          <p:cNvSpPr>
            <a:spLocks noGrp="1"/>
          </p:cNvSpPr>
          <p:nvPr>
            <p:ph idx="1"/>
          </p:nvPr>
        </p:nvSpPr>
        <p:spPr>
          <a:xfrm>
            <a:off x="7531610" y="2204673"/>
            <a:ext cx="4520482" cy="4288202"/>
          </a:xfrm>
        </p:spPr>
        <p:txBody>
          <a:bodyPr>
            <a:normAutofit/>
          </a:bodyPr>
          <a:lstStyle/>
          <a:p>
            <a:pPr marL="0" indent="0">
              <a:buNone/>
            </a:pPr>
            <a:r>
              <a:rPr lang="fr-FR" sz="2400" dirty="0"/>
              <a:t>L'évaluation cognitive nous en dira plus sur les différents aspects de votre potentiel de résolution de problèmes. Il y a trois parties.</a:t>
            </a:r>
            <a:endParaRPr lang="en-ZA" sz="2400" dirty="0"/>
          </a:p>
          <a:p>
            <a:pPr marL="0" indent="0">
              <a:buNone/>
            </a:pPr>
            <a:r>
              <a:rPr lang="fr-FR" sz="2400" dirty="0"/>
              <a:t>Dans la partie 1, vous ferez un exercice qui testera votre potentiel analytique.</a:t>
            </a:r>
          </a:p>
          <a:p>
            <a:pPr marL="0" indent="0">
              <a:buNone/>
            </a:pPr>
            <a:r>
              <a:rPr lang="fr-FR" sz="2400" dirty="0"/>
              <a:t>Dans la partie 2, vous ferez un exercice d'apprentissage simulé</a:t>
            </a:r>
          </a:p>
          <a:p>
            <a:pPr marL="0" indent="0">
              <a:buNone/>
            </a:pPr>
            <a:r>
              <a:rPr lang="fr-FR" sz="2400" dirty="0"/>
              <a:t>Dans la partie 3, vous ferez un test de mémoire et de compréhension</a:t>
            </a:r>
            <a:endParaRPr lang="en-ZA" sz="2400" dirty="0"/>
          </a:p>
        </p:txBody>
      </p:sp>
    </p:spTree>
    <p:extLst>
      <p:ext uri="{BB962C8B-B14F-4D97-AF65-F5344CB8AC3E}">
        <p14:creationId xmlns:p14="http://schemas.microsoft.com/office/powerpoint/2010/main" val="133633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33EE-E129-83FA-D4E8-6C49F1FC309B}"/>
              </a:ext>
            </a:extLst>
          </p:cNvPr>
          <p:cNvSpPr>
            <a:spLocks noGrp="1"/>
          </p:cNvSpPr>
          <p:nvPr>
            <p:ph type="title"/>
          </p:nvPr>
        </p:nvSpPr>
        <p:spPr/>
        <p:txBody>
          <a:bodyPr>
            <a:noAutofit/>
          </a:bodyPr>
          <a:lstStyle/>
          <a:p>
            <a:r>
              <a:rPr lang="fr-FR" sz="2800" dirty="0"/>
              <a:t>Il y a toujours 2 étapes pour traduire le symbole en mot. Nous allons vous montrer comment traduire ce symbole :</a:t>
            </a:r>
            <a:endParaRPr lang="en-ZA" sz="2800" dirty="0"/>
          </a:p>
        </p:txBody>
      </p:sp>
      <p:sp>
        <p:nvSpPr>
          <p:cNvPr id="3" name="Content Placeholder 2">
            <a:extLst>
              <a:ext uri="{FF2B5EF4-FFF2-40B4-BE49-F238E27FC236}">
                <a16:creationId xmlns:a16="http://schemas.microsoft.com/office/drawing/2014/main" id="{62D10E0A-5504-9632-DC3A-CF235F11905E}"/>
              </a:ext>
            </a:extLst>
          </p:cNvPr>
          <p:cNvSpPr>
            <a:spLocks noGrp="1"/>
          </p:cNvSpPr>
          <p:nvPr>
            <p:ph sz="half" idx="1"/>
          </p:nvPr>
        </p:nvSpPr>
        <p:spPr>
          <a:xfrm>
            <a:off x="772886" y="1840139"/>
            <a:ext cx="5181600" cy="4351338"/>
          </a:xfrm>
        </p:spPr>
        <p:txBody>
          <a:bodyPr>
            <a:normAutofit/>
          </a:bodyPr>
          <a:lstStyle/>
          <a:p>
            <a:pPr marL="0" indent="0">
              <a:buNone/>
            </a:pPr>
            <a:r>
              <a:rPr lang="fr-FR" sz="1800" dirty="0"/>
              <a:t>À l'étape 1, recherchez le symbole dans les pages 1, 2, 3 ou 4 du dictionnaire</a:t>
            </a:r>
            <a:endParaRPr lang="en-ZA" sz="1800" dirty="0"/>
          </a:p>
        </p:txBody>
      </p:sp>
      <p:sp>
        <p:nvSpPr>
          <p:cNvPr id="4" name="Content Placeholder 3">
            <a:extLst>
              <a:ext uri="{FF2B5EF4-FFF2-40B4-BE49-F238E27FC236}">
                <a16:creationId xmlns:a16="http://schemas.microsoft.com/office/drawing/2014/main" id="{AD512F8D-6469-992E-041E-11FC4844141C}"/>
              </a:ext>
            </a:extLst>
          </p:cNvPr>
          <p:cNvSpPr>
            <a:spLocks noGrp="1"/>
          </p:cNvSpPr>
          <p:nvPr>
            <p:ph sz="half" idx="2"/>
          </p:nvPr>
        </p:nvSpPr>
        <p:spPr>
          <a:xfrm>
            <a:off x="6172200" y="1840139"/>
            <a:ext cx="5181600" cy="4351338"/>
          </a:xfrm>
        </p:spPr>
        <p:txBody>
          <a:bodyPr>
            <a:normAutofit/>
          </a:bodyPr>
          <a:lstStyle/>
          <a:p>
            <a:pPr marL="0" indent="0">
              <a:buNone/>
            </a:pPr>
            <a:r>
              <a:rPr lang="fr-FR" sz="1800" dirty="0"/>
              <a:t>À l'étape 2, recherchez le nouveau symbole dans les pages 5, 6, 7 ou 8 du dictionnaire</a:t>
            </a:r>
            <a:endParaRPr lang="en-ZA" sz="1800" dirty="0"/>
          </a:p>
        </p:txBody>
      </p:sp>
      <p:pic>
        <p:nvPicPr>
          <p:cNvPr id="5" name="Picture 4">
            <a:extLst>
              <a:ext uri="{FF2B5EF4-FFF2-40B4-BE49-F238E27FC236}">
                <a16:creationId xmlns:a16="http://schemas.microsoft.com/office/drawing/2014/main" id="{E5C9729D-3C77-C8F8-54F9-87990F341DE1}"/>
              </a:ext>
            </a:extLst>
          </p:cNvPr>
          <p:cNvPicPr>
            <a:picLocks noChangeAspect="1"/>
          </p:cNvPicPr>
          <p:nvPr/>
        </p:nvPicPr>
        <p:blipFill rotWithShape="1">
          <a:blip r:embed="rId2"/>
          <a:srcRect l="44412" t="30208" r="49595" b="61626"/>
          <a:stretch/>
        </p:blipFill>
        <p:spPr bwMode="auto">
          <a:xfrm>
            <a:off x="8559544" y="1141242"/>
            <a:ext cx="1048314" cy="624172"/>
          </a:xfrm>
          <a:prstGeom prst="rect">
            <a:avLst/>
          </a:prstGeom>
          <a:extLst>
            <a:ext uri="{53640926-AAD7-44D8-BBD7-CCE9431645EC}">
              <a14:shadowObscured xmlns:a14="http://schemas.microsoft.com/office/drawing/2010/main"/>
            </a:ext>
          </a:extLst>
        </p:spPr>
      </p:pic>
      <p:pic>
        <p:nvPicPr>
          <p:cNvPr id="6" name="Picture 5" descr="Graphical user interface, application&#10;&#10;Description automatically generated">
            <a:extLst>
              <a:ext uri="{FF2B5EF4-FFF2-40B4-BE49-F238E27FC236}">
                <a16:creationId xmlns:a16="http://schemas.microsoft.com/office/drawing/2014/main" id="{73E218CC-DC78-3930-E635-79AA88DD6126}"/>
              </a:ext>
            </a:extLst>
          </p:cNvPr>
          <p:cNvPicPr>
            <a:picLocks noChangeAspect="1"/>
          </p:cNvPicPr>
          <p:nvPr/>
        </p:nvPicPr>
        <p:blipFill rotWithShape="1">
          <a:blip r:embed="rId3"/>
          <a:srcRect l="57461" t="20665" r="23366" b="16344"/>
          <a:stretch/>
        </p:blipFill>
        <p:spPr bwMode="auto">
          <a:xfrm>
            <a:off x="2312937" y="3038969"/>
            <a:ext cx="1938284" cy="3673208"/>
          </a:xfrm>
          <a:prstGeom prst="rect">
            <a:avLst/>
          </a:prstGeom>
          <a:ln>
            <a:noFill/>
          </a:ln>
          <a:extLst>
            <a:ext uri="{53640926-AAD7-44D8-BBD7-CCE9431645EC}">
              <a14:shadowObscured xmlns:a14="http://schemas.microsoft.com/office/drawing/2010/main"/>
            </a:ext>
          </a:extLst>
        </p:spPr>
      </p:pic>
      <p:sp>
        <p:nvSpPr>
          <p:cNvPr id="8" name="Callout: Right Arrow 7">
            <a:extLst>
              <a:ext uri="{FF2B5EF4-FFF2-40B4-BE49-F238E27FC236}">
                <a16:creationId xmlns:a16="http://schemas.microsoft.com/office/drawing/2014/main" id="{7CBF52DD-D67D-1D19-E0EC-377A3053DB44}"/>
              </a:ext>
            </a:extLst>
          </p:cNvPr>
          <p:cNvSpPr/>
          <p:nvPr/>
        </p:nvSpPr>
        <p:spPr>
          <a:xfrm>
            <a:off x="184117" y="3599543"/>
            <a:ext cx="2090684" cy="2893331"/>
          </a:xfrm>
          <a:prstGeom prst="rightArrowCallout">
            <a:avLst>
              <a:gd name="adj1" fmla="val 12504"/>
              <a:gd name="adj2" fmla="val 12504"/>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Ce symbole se trouve à la page 3 du dictionnaire et se transforme en un symbole qui ressemble à une vague</a:t>
            </a:r>
            <a:endParaRPr lang="en-ZA" dirty="0"/>
          </a:p>
        </p:txBody>
      </p:sp>
      <p:sp>
        <p:nvSpPr>
          <p:cNvPr id="12" name="Rectangle: Single Corner Rounded 11">
            <a:extLst>
              <a:ext uri="{FF2B5EF4-FFF2-40B4-BE49-F238E27FC236}">
                <a16:creationId xmlns:a16="http://schemas.microsoft.com/office/drawing/2014/main" id="{6F3E4040-FD7F-D0B5-8C8D-E8ADDFEEA08D}"/>
              </a:ext>
            </a:extLst>
          </p:cNvPr>
          <p:cNvSpPr/>
          <p:nvPr/>
        </p:nvSpPr>
        <p:spPr>
          <a:xfrm>
            <a:off x="3464296" y="5078730"/>
            <a:ext cx="480060" cy="68580"/>
          </a:xfrm>
          <a:prstGeom prst="round1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ZA"/>
          </a:p>
        </p:txBody>
      </p:sp>
      <p:pic>
        <p:nvPicPr>
          <p:cNvPr id="13" name="Picture 12" descr="Graphical user interface, application&#10;&#10;Description automatically generated">
            <a:extLst>
              <a:ext uri="{FF2B5EF4-FFF2-40B4-BE49-F238E27FC236}">
                <a16:creationId xmlns:a16="http://schemas.microsoft.com/office/drawing/2014/main" id="{4B54EAA6-487D-6BDD-47D3-F0C27B220AD7}"/>
              </a:ext>
            </a:extLst>
          </p:cNvPr>
          <p:cNvPicPr>
            <a:picLocks noChangeAspect="1"/>
          </p:cNvPicPr>
          <p:nvPr/>
        </p:nvPicPr>
        <p:blipFill rotWithShape="1">
          <a:blip r:embed="rId4"/>
          <a:srcRect l="56814" t="20023" r="23530" b="13882"/>
          <a:stretch/>
        </p:blipFill>
        <p:spPr bwMode="auto">
          <a:xfrm>
            <a:off x="8346517" y="2190665"/>
            <a:ext cx="2086738" cy="4508812"/>
          </a:xfrm>
          <a:prstGeom prst="rect">
            <a:avLst/>
          </a:prstGeom>
          <a:ln>
            <a:noFill/>
          </a:ln>
          <a:extLst>
            <a:ext uri="{53640926-AAD7-44D8-BBD7-CCE9431645EC}">
              <a14:shadowObscured xmlns:a14="http://schemas.microsoft.com/office/drawing/2010/main"/>
            </a:ext>
          </a:extLst>
        </p:spPr>
      </p:pic>
      <p:sp>
        <p:nvSpPr>
          <p:cNvPr id="14" name="Callout: Right Arrow 13">
            <a:extLst>
              <a:ext uri="{FF2B5EF4-FFF2-40B4-BE49-F238E27FC236}">
                <a16:creationId xmlns:a16="http://schemas.microsoft.com/office/drawing/2014/main" id="{5D57F7E0-777A-4210-88C8-719FC219C0D7}"/>
              </a:ext>
            </a:extLst>
          </p:cNvPr>
          <p:cNvSpPr/>
          <p:nvPr/>
        </p:nvSpPr>
        <p:spPr>
          <a:xfrm>
            <a:off x="6262414" y="2393043"/>
            <a:ext cx="2090684" cy="2893331"/>
          </a:xfrm>
          <a:prstGeom prst="rightArrowCallout">
            <a:avLst>
              <a:gd name="adj1" fmla="val 12504"/>
              <a:gd name="adj2" fmla="val 12504"/>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nouveau symbole se trouve à la page 7 du dictionnaire et se traduit par le mot bleu</a:t>
            </a:r>
            <a:endParaRPr lang="en-ZA" dirty="0"/>
          </a:p>
        </p:txBody>
      </p:sp>
      <p:sp>
        <p:nvSpPr>
          <p:cNvPr id="15" name="Rectangle: Single Corner Rounded 14">
            <a:extLst>
              <a:ext uri="{FF2B5EF4-FFF2-40B4-BE49-F238E27FC236}">
                <a16:creationId xmlns:a16="http://schemas.microsoft.com/office/drawing/2014/main" id="{BF3C9982-4822-B7A3-77A3-E3BA419BDEC2}"/>
              </a:ext>
            </a:extLst>
          </p:cNvPr>
          <p:cNvSpPr/>
          <p:nvPr/>
        </p:nvSpPr>
        <p:spPr>
          <a:xfrm>
            <a:off x="9607858" y="3871026"/>
            <a:ext cx="480060" cy="68580"/>
          </a:xfrm>
          <a:prstGeom prst="round1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98016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2"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33EE-E129-83FA-D4E8-6C49F1FC309B}"/>
              </a:ext>
            </a:extLst>
          </p:cNvPr>
          <p:cNvSpPr>
            <a:spLocks noGrp="1"/>
          </p:cNvSpPr>
          <p:nvPr>
            <p:ph type="title"/>
          </p:nvPr>
        </p:nvSpPr>
        <p:spPr/>
        <p:txBody>
          <a:bodyPr>
            <a:noAutofit/>
          </a:bodyPr>
          <a:lstStyle/>
          <a:p>
            <a:r>
              <a:rPr lang="fr-FR" sz="2800" dirty="0"/>
              <a:t>Rappelles toi. Il y a toujours 2 étapes pour traduire le symbole en mot.</a:t>
            </a:r>
            <a:endParaRPr lang="en-ZA" sz="2800" dirty="0"/>
          </a:p>
        </p:txBody>
      </p:sp>
      <p:sp>
        <p:nvSpPr>
          <p:cNvPr id="3" name="Content Placeholder 2">
            <a:extLst>
              <a:ext uri="{FF2B5EF4-FFF2-40B4-BE49-F238E27FC236}">
                <a16:creationId xmlns:a16="http://schemas.microsoft.com/office/drawing/2014/main" id="{62D10E0A-5504-9632-DC3A-CF235F11905E}"/>
              </a:ext>
            </a:extLst>
          </p:cNvPr>
          <p:cNvSpPr>
            <a:spLocks noGrp="1"/>
          </p:cNvSpPr>
          <p:nvPr>
            <p:ph sz="half" idx="1"/>
          </p:nvPr>
        </p:nvSpPr>
        <p:spPr>
          <a:xfrm>
            <a:off x="449943" y="1840139"/>
            <a:ext cx="5504543" cy="4351338"/>
          </a:xfrm>
        </p:spPr>
        <p:txBody>
          <a:bodyPr>
            <a:normAutofit/>
          </a:bodyPr>
          <a:lstStyle/>
          <a:p>
            <a:pPr marL="0" indent="0">
              <a:buNone/>
            </a:pPr>
            <a:r>
              <a:rPr lang="fr-FR" sz="1800" dirty="0"/>
              <a:t>À l'étape 1, recherchez le symbole dans les pages 1, 2, 3 ou 4 du dictionnaire. Cela se traduira par un nouveau symbole.</a:t>
            </a:r>
            <a:endParaRPr lang="en-ZA" sz="1800" dirty="0"/>
          </a:p>
          <a:p>
            <a:pPr marL="0" indent="0">
              <a:buNone/>
            </a:pPr>
            <a:endParaRPr lang="en-ZA" sz="1800" dirty="0"/>
          </a:p>
          <a:p>
            <a:pPr marL="0" indent="0">
              <a:buNone/>
            </a:pPr>
            <a:r>
              <a:rPr lang="fr-FR" sz="1800" dirty="0"/>
              <a:t>Ce symbole</a:t>
            </a:r>
          </a:p>
          <a:p>
            <a:pPr marL="0" indent="0">
              <a:buNone/>
            </a:pPr>
            <a:r>
              <a:rPr lang="fr-FR" sz="1800" dirty="0"/>
              <a:t>Est à la page 3</a:t>
            </a:r>
            <a:endParaRPr lang="en-ZA" sz="1800" dirty="0"/>
          </a:p>
        </p:txBody>
      </p:sp>
      <p:sp>
        <p:nvSpPr>
          <p:cNvPr id="4" name="Content Placeholder 3">
            <a:extLst>
              <a:ext uri="{FF2B5EF4-FFF2-40B4-BE49-F238E27FC236}">
                <a16:creationId xmlns:a16="http://schemas.microsoft.com/office/drawing/2014/main" id="{AD512F8D-6469-992E-041E-11FC4844141C}"/>
              </a:ext>
            </a:extLst>
          </p:cNvPr>
          <p:cNvSpPr>
            <a:spLocks noGrp="1"/>
          </p:cNvSpPr>
          <p:nvPr>
            <p:ph sz="half" idx="2"/>
          </p:nvPr>
        </p:nvSpPr>
        <p:spPr>
          <a:xfrm>
            <a:off x="6088743" y="1793465"/>
            <a:ext cx="5181600" cy="4351338"/>
          </a:xfrm>
        </p:spPr>
        <p:txBody>
          <a:bodyPr>
            <a:normAutofit/>
          </a:bodyPr>
          <a:lstStyle/>
          <a:p>
            <a:pPr marL="0" indent="0">
              <a:buNone/>
            </a:pPr>
            <a:r>
              <a:rPr lang="fr-FR" sz="1800" dirty="0"/>
              <a:t>À l'étape 2, trouvez le nouveau symbole dans les pages 5, 6, 7 ou 8 du dictionnaire. Là, il se traduira en un mot</a:t>
            </a:r>
            <a:endParaRPr lang="en-ZA" sz="1800" dirty="0"/>
          </a:p>
          <a:p>
            <a:pPr marL="0" indent="0">
              <a:buNone/>
            </a:pPr>
            <a:endParaRPr lang="en-ZA" sz="1800" dirty="0"/>
          </a:p>
          <a:p>
            <a:pPr marL="0" indent="0">
              <a:buNone/>
            </a:pPr>
            <a:r>
              <a:rPr lang="fr-FR" sz="1800" dirty="0"/>
              <a:t>Le nouveau symbole</a:t>
            </a:r>
          </a:p>
          <a:p>
            <a:pPr marL="0" indent="0">
              <a:buNone/>
            </a:pPr>
            <a:r>
              <a:rPr lang="fr-FR" sz="1800" dirty="0"/>
              <a:t>Est à la page 7</a:t>
            </a:r>
            <a:endParaRPr lang="en-ZA" sz="1800" dirty="0"/>
          </a:p>
        </p:txBody>
      </p:sp>
      <p:pic>
        <p:nvPicPr>
          <p:cNvPr id="7" name="Picture 6">
            <a:extLst>
              <a:ext uri="{FF2B5EF4-FFF2-40B4-BE49-F238E27FC236}">
                <a16:creationId xmlns:a16="http://schemas.microsoft.com/office/drawing/2014/main" id="{F172BC19-F324-A49E-5FE8-E51E3D932973}"/>
              </a:ext>
            </a:extLst>
          </p:cNvPr>
          <p:cNvPicPr>
            <a:picLocks noChangeAspect="1"/>
          </p:cNvPicPr>
          <p:nvPr/>
        </p:nvPicPr>
        <p:blipFill rotWithShape="1">
          <a:blip r:embed="rId2"/>
          <a:srcRect l="44412" t="30208" r="49595" b="61626"/>
          <a:stretch/>
        </p:blipFill>
        <p:spPr bwMode="auto">
          <a:xfrm>
            <a:off x="4906172" y="1215967"/>
            <a:ext cx="1048314" cy="624172"/>
          </a:xfrm>
          <a:prstGeom prst="rect">
            <a:avLst/>
          </a:prstGeom>
          <a:extLst>
            <a:ext uri="{53640926-AAD7-44D8-BBD7-CCE9431645EC}">
              <a14:shadowObscured xmlns:a14="http://schemas.microsoft.com/office/drawing/2010/main"/>
            </a:ext>
          </a:extLst>
        </p:spPr>
      </p:pic>
      <p:pic>
        <p:nvPicPr>
          <p:cNvPr id="9" name="Picture 8" descr="Graphical user interface, application&#10;&#10;Description automatically generated">
            <a:extLst>
              <a:ext uri="{FF2B5EF4-FFF2-40B4-BE49-F238E27FC236}">
                <a16:creationId xmlns:a16="http://schemas.microsoft.com/office/drawing/2014/main" id="{C6233F84-EFA1-D3AD-E10B-22C62B170428}"/>
              </a:ext>
            </a:extLst>
          </p:cNvPr>
          <p:cNvPicPr>
            <a:picLocks noChangeAspect="1"/>
          </p:cNvPicPr>
          <p:nvPr/>
        </p:nvPicPr>
        <p:blipFill rotWithShape="1">
          <a:blip r:embed="rId3"/>
          <a:srcRect l="57787" t="51942" r="25505" b="42467"/>
          <a:stretch/>
        </p:blipFill>
        <p:spPr bwMode="auto">
          <a:xfrm>
            <a:off x="1936186" y="2463800"/>
            <a:ext cx="1689100" cy="326074"/>
          </a:xfrm>
          <a:prstGeom prst="rect">
            <a:avLst/>
          </a:prstGeom>
          <a:ln>
            <a:noFill/>
          </a:ln>
          <a:extLst>
            <a:ext uri="{53640926-AAD7-44D8-BBD7-CCE9431645EC}">
              <a14:shadowObscured xmlns:a14="http://schemas.microsoft.com/office/drawing/2010/main"/>
            </a:ext>
          </a:extLst>
        </p:spPr>
      </p:pic>
      <p:pic>
        <p:nvPicPr>
          <p:cNvPr id="10" name="Picture 9" descr="Graphical user interface, application&#10;&#10;Description automatically generated">
            <a:extLst>
              <a:ext uri="{FF2B5EF4-FFF2-40B4-BE49-F238E27FC236}">
                <a16:creationId xmlns:a16="http://schemas.microsoft.com/office/drawing/2014/main" id="{0552593B-CA0E-92DF-C5A9-55D62A7CD5CD}"/>
              </a:ext>
            </a:extLst>
          </p:cNvPr>
          <p:cNvPicPr>
            <a:picLocks noChangeAspect="1"/>
          </p:cNvPicPr>
          <p:nvPr/>
        </p:nvPicPr>
        <p:blipFill rotWithShape="1">
          <a:blip r:embed="rId4"/>
          <a:srcRect l="56814" t="40092" r="23530" b="55128"/>
          <a:stretch/>
        </p:blipFill>
        <p:spPr bwMode="auto">
          <a:xfrm>
            <a:off x="8193145" y="2439064"/>
            <a:ext cx="2086738" cy="326074"/>
          </a:xfrm>
          <a:prstGeom prst="rect">
            <a:avLst/>
          </a:prstGeom>
          <a:ln>
            <a:noFill/>
          </a:ln>
          <a:extLst>
            <a:ext uri="{53640926-AAD7-44D8-BBD7-CCE9431645EC}">
              <a14:shadowObscured xmlns:a14="http://schemas.microsoft.com/office/drawing/2010/main"/>
            </a:ext>
          </a:extLst>
        </p:spPr>
      </p:pic>
      <p:pic>
        <p:nvPicPr>
          <p:cNvPr id="16" name="Picture 15" descr="Graphical user interface, application&#10;&#10;Description automatically generated">
            <a:extLst>
              <a:ext uri="{FF2B5EF4-FFF2-40B4-BE49-F238E27FC236}">
                <a16:creationId xmlns:a16="http://schemas.microsoft.com/office/drawing/2014/main" id="{49B80BD2-26BD-1BFF-31E1-8F15D14A7296}"/>
              </a:ext>
            </a:extLst>
          </p:cNvPr>
          <p:cNvPicPr>
            <a:picLocks noChangeAspect="1"/>
          </p:cNvPicPr>
          <p:nvPr/>
        </p:nvPicPr>
        <p:blipFill rotWithShape="1">
          <a:blip r:embed="rId3"/>
          <a:srcRect l="57461" t="20665" r="23366" b="16344"/>
          <a:stretch/>
        </p:blipFill>
        <p:spPr bwMode="auto">
          <a:xfrm>
            <a:off x="1936186" y="3044047"/>
            <a:ext cx="1938284" cy="3673208"/>
          </a:xfrm>
          <a:prstGeom prst="rect">
            <a:avLst/>
          </a:prstGeom>
          <a:ln>
            <a:noFill/>
          </a:ln>
          <a:extLst>
            <a:ext uri="{53640926-AAD7-44D8-BBD7-CCE9431645EC}">
              <a14:shadowObscured xmlns:a14="http://schemas.microsoft.com/office/drawing/2010/main"/>
            </a:ext>
          </a:extLst>
        </p:spPr>
      </p:pic>
      <p:pic>
        <p:nvPicPr>
          <p:cNvPr id="17" name="Picture 16" descr="Graphical user interface, application&#10;&#10;Description automatically generated">
            <a:extLst>
              <a:ext uri="{FF2B5EF4-FFF2-40B4-BE49-F238E27FC236}">
                <a16:creationId xmlns:a16="http://schemas.microsoft.com/office/drawing/2014/main" id="{F96DAA9B-9DBF-54AD-CD92-D32F311BD6FC}"/>
              </a:ext>
            </a:extLst>
          </p:cNvPr>
          <p:cNvPicPr>
            <a:picLocks noChangeAspect="1"/>
          </p:cNvPicPr>
          <p:nvPr/>
        </p:nvPicPr>
        <p:blipFill rotWithShape="1">
          <a:blip r:embed="rId4"/>
          <a:srcRect l="56814" t="20023" r="23530" b="13882"/>
          <a:stretch/>
        </p:blipFill>
        <p:spPr bwMode="auto">
          <a:xfrm>
            <a:off x="8317532" y="2867915"/>
            <a:ext cx="1837964" cy="34730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0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Autofit/>
          </a:bodyPr>
          <a:lstStyle/>
          <a:p>
            <a:r>
              <a:rPr lang="fr-FR" sz="2800" dirty="0"/>
              <a:t>L'étape 1 pour les vêtements se fait à la page 1 du dictionnaire. L'étape 2 se fait à la page 5</a:t>
            </a:r>
            <a:endParaRPr lang="en-ZA" sz="2800" dirty="0"/>
          </a:p>
        </p:txBody>
      </p:sp>
      <p:pic>
        <p:nvPicPr>
          <p:cNvPr id="5" name="Picture 4" descr="A picture containing graphical user interface&#10;&#10;Description automatically generated">
            <a:extLst>
              <a:ext uri="{FF2B5EF4-FFF2-40B4-BE49-F238E27FC236}">
                <a16:creationId xmlns:a16="http://schemas.microsoft.com/office/drawing/2014/main" id="{BD756A85-9B65-127E-0363-BBF80292C527}"/>
              </a:ext>
            </a:extLst>
          </p:cNvPr>
          <p:cNvPicPr>
            <a:picLocks noChangeAspect="1"/>
          </p:cNvPicPr>
          <p:nvPr/>
        </p:nvPicPr>
        <p:blipFill rotWithShape="1">
          <a:blip r:embed="rId2"/>
          <a:srcRect l="58013" t="20501" r="23809" b="13363"/>
          <a:stretch/>
        </p:blipFill>
        <p:spPr bwMode="auto">
          <a:xfrm>
            <a:off x="961548" y="2163548"/>
            <a:ext cx="1836328" cy="3757806"/>
          </a:xfrm>
          <a:prstGeom prst="rect">
            <a:avLst/>
          </a:prstGeom>
          <a:ln>
            <a:noFill/>
          </a:ln>
          <a:extLst>
            <a:ext uri="{53640926-AAD7-44D8-BBD7-CCE9431645EC}">
              <a14:shadowObscured xmlns:a14="http://schemas.microsoft.com/office/drawing/2010/main"/>
            </a:ext>
          </a:extLst>
        </p:spPr>
      </p:pic>
      <p:sp>
        <p:nvSpPr>
          <p:cNvPr id="11" name="Arrow: Up 10">
            <a:extLst>
              <a:ext uri="{FF2B5EF4-FFF2-40B4-BE49-F238E27FC236}">
                <a16:creationId xmlns:a16="http://schemas.microsoft.com/office/drawing/2014/main" id="{5E4F8804-AFA0-C721-CE53-06C6298CA7CE}"/>
              </a:ext>
            </a:extLst>
          </p:cNvPr>
          <p:cNvSpPr/>
          <p:nvPr/>
        </p:nvSpPr>
        <p:spPr>
          <a:xfrm>
            <a:off x="1271234" y="5949028"/>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Arrow: Bent-Up 14">
            <a:extLst>
              <a:ext uri="{FF2B5EF4-FFF2-40B4-BE49-F238E27FC236}">
                <a16:creationId xmlns:a16="http://schemas.microsoft.com/office/drawing/2014/main" id="{E6F7DE4A-0FAB-BC90-C26C-629CA833AC8A}"/>
              </a:ext>
            </a:extLst>
          </p:cNvPr>
          <p:cNvSpPr/>
          <p:nvPr/>
        </p:nvSpPr>
        <p:spPr>
          <a:xfrm>
            <a:off x="1874587" y="5679951"/>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descr="Graphical user interface&#10;&#10;Description automatically generated with medium confidence">
            <a:extLst>
              <a:ext uri="{FF2B5EF4-FFF2-40B4-BE49-F238E27FC236}">
                <a16:creationId xmlns:a16="http://schemas.microsoft.com/office/drawing/2014/main" id="{91E1E933-CA04-0C96-72E9-1C0C7072BCC8}"/>
              </a:ext>
            </a:extLst>
          </p:cNvPr>
          <p:cNvPicPr>
            <a:picLocks noChangeAspect="1"/>
          </p:cNvPicPr>
          <p:nvPr/>
        </p:nvPicPr>
        <p:blipFill rotWithShape="1">
          <a:blip r:embed="rId3"/>
          <a:srcRect l="57189" t="20338" r="23436" b="13369"/>
          <a:stretch/>
        </p:blipFill>
        <p:spPr bwMode="auto">
          <a:xfrm>
            <a:off x="3710915" y="1896575"/>
            <a:ext cx="2057298" cy="4522264"/>
          </a:xfrm>
          <a:prstGeom prst="rect">
            <a:avLst/>
          </a:prstGeom>
          <a:ln>
            <a:noFill/>
          </a:ln>
          <a:extLst>
            <a:ext uri="{53640926-AAD7-44D8-BBD7-CCE9431645EC}">
              <a14:shadowObscured xmlns:a14="http://schemas.microsoft.com/office/drawing/2010/main"/>
            </a:ext>
          </a:extLst>
        </p:spPr>
      </p:pic>
      <p:sp>
        <p:nvSpPr>
          <p:cNvPr id="21" name="Arrow: Up 20">
            <a:extLst>
              <a:ext uri="{FF2B5EF4-FFF2-40B4-BE49-F238E27FC236}">
                <a16:creationId xmlns:a16="http://schemas.microsoft.com/office/drawing/2014/main" id="{3C032F2B-2CC4-04ED-0791-00CB6C8B5F5F}"/>
              </a:ext>
            </a:extLst>
          </p:cNvPr>
          <p:cNvSpPr/>
          <p:nvPr/>
        </p:nvSpPr>
        <p:spPr>
          <a:xfrm>
            <a:off x="4229525" y="6345169"/>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Arrow: Bent-Up 21">
            <a:extLst>
              <a:ext uri="{FF2B5EF4-FFF2-40B4-BE49-F238E27FC236}">
                <a16:creationId xmlns:a16="http://schemas.microsoft.com/office/drawing/2014/main" id="{736564F1-4587-B957-9CF9-986C323D9850}"/>
              </a:ext>
            </a:extLst>
          </p:cNvPr>
          <p:cNvSpPr/>
          <p:nvPr/>
        </p:nvSpPr>
        <p:spPr>
          <a:xfrm>
            <a:off x="4832878" y="6076092"/>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a:extLst>
              <a:ext uri="{FF2B5EF4-FFF2-40B4-BE49-F238E27FC236}">
                <a16:creationId xmlns:a16="http://schemas.microsoft.com/office/drawing/2014/main" id="{14994129-4535-BC34-1A44-3E63EC50892A}"/>
              </a:ext>
            </a:extLst>
          </p:cNvPr>
          <p:cNvSpPr/>
          <p:nvPr/>
        </p:nvSpPr>
        <p:spPr>
          <a:xfrm>
            <a:off x="961548" y="1574048"/>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1 : </a:t>
            </a:r>
            <a:r>
              <a:rPr lang="en-ZA" dirty="0" err="1"/>
              <a:t>Vêtements</a:t>
            </a:r>
            <a:endParaRPr lang="en-ZA" dirty="0"/>
          </a:p>
        </p:txBody>
      </p:sp>
      <p:sp>
        <p:nvSpPr>
          <p:cNvPr id="24" name="Rectangle 23">
            <a:extLst>
              <a:ext uri="{FF2B5EF4-FFF2-40B4-BE49-F238E27FC236}">
                <a16:creationId xmlns:a16="http://schemas.microsoft.com/office/drawing/2014/main" id="{11457C19-B056-A5B1-D921-3DA69FC4F561}"/>
              </a:ext>
            </a:extLst>
          </p:cNvPr>
          <p:cNvSpPr/>
          <p:nvPr/>
        </p:nvSpPr>
        <p:spPr>
          <a:xfrm>
            <a:off x="3794448" y="1293718"/>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5 : </a:t>
            </a:r>
            <a:r>
              <a:rPr lang="en-ZA" dirty="0" err="1"/>
              <a:t>Vêtements</a:t>
            </a:r>
            <a:endParaRPr lang="en-ZA" dirty="0"/>
          </a:p>
        </p:txBody>
      </p:sp>
    </p:spTree>
    <p:extLst>
      <p:ext uri="{BB962C8B-B14F-4D97-AF65-F5344CB8AC3E}">
        <p14:creationId xmlns:p14="http://schemas.microsoft.com/office/powerpoint/2010/main" val="234003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rmAutofit/>
          </a:bodyPr>
          <a:lstStyle/>
          <a:p>
            <a:r>
              <a:rPr lang="fr-FR" sz="2800" dirty="0"/>
              <a:t>L'étape 1 pour le transport se fait à la page 2 du dictionnaire. L'étape 2 se fait à la page 6</a:t>
            </a:r>
            <a:endParaRPr lang="en-ZA" sz="2800" dirty="0"/>
          </a:p>
        </p:txBody>
      </p:sp>
      <p:sp>
        <p:nvSpPr>
          <p:cNvPr id="5" name="Arrow: Up 4">
            <a:extLst>
              <a:ext uri="{FF2B5EF4-FFF2-40B4-BE49-F238E27FC236}">
                <a16:creationId xmlns:a16="http://schemas.microsoft.com/office/drawing/2014/main" id="{2579ED07-6DE5-4114-AB6F-DE87190FF067}"/>
              </a:ext>
            </a:extLst>
          </p:cNvPr>
          <p:cNvSpPr/>
          <p:nvPr/>
        </p:nvSpPr>
        <p:spPr>
          <a:xfrm>
            <a:off x="3444658" y="6207541"/>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Bent-Up 16">
            <a:extLst>
              <a:ext uri="{FF2B5EF4-FFF2-40B4-BE49-F238E27FC236}">
                <a16:creationId xmlns:a16="http://schemas.microsoft.com/office/drawing/2014/main" id="{A90C6CB2-6E0A-2997-CDC7-E46CA03807F9}"/>
              </a:ext>
            </a:extLst>
          </p:cNvPr>
          <p:cNvSpPr/>
          <p:nvPr/>
        </p:nvSpPr>
        <p:spPr>
          <a:xfrm>
            <a:off x="4133770" y="6111608"/>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Arrow: Up 20">
            <a:extLst>
              <a:ext uri="{FF2B5EF4-FFF2-40B4-BE49-F238E27FC236}">
                <a16:creationId xmlns:a16="http://schemas.microsoft.com/office/drawing/2014/main" id="{4089AF70-650A-65B0-81D2-6E519F4314E0}"/>
              </a:ext>
            </a:extLst>
          </p:cNvPr>
          <p:cNvSpPr/>
          <p:nvPr/>
        </p:nvSpPr>
        <p:spPr>
          <a:xfrm>
            <a:off x="5695344" y="6234022"/>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Arrow: Bent-Up 21">
            <a:extLst>
              <a:ext uri="{FF2B5EF4-FFF2-40B4-BE49-F238E27FC236}">
                <a16:creationId xmlns:a16="http://schemas.microsoft.com/office/drawing/2014/main" id="{B09F0476-ECC3-F59C-15FF-F867359D4A19}"/>
              </a:ext>
            </a:extLst>
          </p:cNvPr>
          <p:cNvSpPr/>
          <p:nvPr/>
        </p:nvSpPr>
        <p:spPr>
          <a:xfrm>
            <a:off x="6384456" y="6138089"/>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a:extLst>
              <a:ext uri="{FF2B5EF4-FFF2-40B4-BE49-F238E27FC236}">
                <a16:creationId xmlns:a16="http://schemas.microsoft.com/office/drawing/2014/main" id="{956C3640-EA79-C24C-E67D-182C329CB26A}"/>
              </a:ext>
            </a:extLst>
          </p:cNvPr>
          <p:cNvPicPr>
            <a:picLocks noChangeAspect="1"/>
          </p:cNvPicPr>
          <p:nvPr/>
        </p:nvPicPr>
        <p:blipFill rotWithShape="1">
          <a:blip r:embed="rId2"/>
          <a:srcRect l="57557" t="20830" r="22980" b="13711"/>
          <a:stretch/>
        </p:blipFill>
        <p:spPr bwMode="auto">
          <a:xfrm>
            <a:off x="3099939" y="1538340"/>
            <a:ext cx="1967414" cy="4331339"/>
          </a:xfrm>
          <a:prstGeom prst="rect">
            <a:avLst/>
          </a:prstGeom>
          <a:ln>
            <a:noFill/>
          </a:ln>
          <a:extLst>
            <a:ext uri="{53640926-AAD7-44D8-BBD7-CCE9431645EC}">
              <a14:shadowObscured xmlns:a14="http://schemas.microsoft.com/office/drawing/2010/main"/>
            </a:ext>
          </a:extLst>
        </p:spPr>
      </p:pic>
      <p:pic>
        <p:nvPicPr>
          <p:cNvPr id="24" name="Picture 23" descr="Graphical user interface, application&#10;&#10;Description automatically generated with medium confidence">
            <a:extLst>
              <a:ext uri="{FF2B5EF4-FFF2-40B4-BE49-F238E27FC236}">
                <a16:creationId xmlns:a16="http://schemas.microsoft.com/office/drawing/2014/main" id="{42F52670-C73D-16B7-19E7-077773BC34A8}"/>
              </a:ext>
            </a:extLst>
          </p:cNvPr>
          <p:cNvPicPr>
            <a:picLocks noChangeAspect="1"/>
          </p:cNvPicPr>
          <p:nvPr/>
        </p:nvPicPr>
        <p:blipFill rotWithShape="1">
          <a:blip r:embed="rId3"/>
          <a:srcRect l="56991" t="21047" r="22685" b="13303"/>
          <a:stretch/>
        </p:blipFill>
        <p:spPr bwMode="auto">
          <a:xfrm>
            <a:off x="5359457" y="1604766"/>
            <a:ext cx="2057297" cy="4522263"/>
          </a:xfrm>
          <a:prstGeom prst="rect">
            <a:avLst/>
          </a:prstGeom>
          <a:ln>
            <a:noFill/>
          </a:ln>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319B9591-F1B7-F65E-31D1-47997E62576C}"/>
              </a:ext>
            </a:extLst>
          </p:cNvPr>
          <p:cNvSpPr/>
          <p:nvPr/>
        </p:nvSpPr>
        <p:spPr>
          <a:xfrm>
            <a:off x="5669159" y="887912"/>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6 : Transports</a:t>
            </a:r>
          </a:p>
        </p:txBody>
      </p:sp>
      <p:sp>
        <p:nvSpPr>
          <p:cNvPr id="26" name="Rectangle 25">
            <a:extLst>
              <a:ext uri="{FF2B5EF4-FFF2-40B4-BE49-F238E27FC236}">
                <a16:creationId xmlns:a16="http://schemas.microsoft.com/office/drawing/2014/main" id="{07A1C88A-A596-D1AF-4DEA-FA29C051AD48}"/>
              </a:ext>
            </a:extLst>
          </p:cNvPr>
          <p:cNvSpPr/>
          <p:nvPr/>
        </p:nvSpPr>
        <p:spPr>
          <a:xfrm>
            <a:off x="3616063" y="908389"/>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2: Transports</a:t>
            </a:r>
          </a:p>
        </p:txBody>
      </p:sp>
    </p:spTree>
    <p:extLst>
      <p:ext uri="{BB962C8B-B14F-4D97-AF65-F5344CB8AC3E}">
        <p14:creationId xmlns:p14="http://schemas.microsoft.com/office/powerpoint/2010/main" val="5265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Autofit/>
          </a:bodyPr>
          <a:lstStyle/>
          <a:p>
            <a:r>
              <a:rPr lang="fr-FR" sz="2800" dirty="0"/>
              <a:t>L'étape 1 pour les couleurs se fait à la page 3 dans le dictionnaire. L'étape 2 se fait à la page 7</a:t>
            </a:r>
            <a:endParaRPr lang="en-ZA" sz="2800" dirty="0"/>
          </a:p>
        </p:txBody>
      </p:sp>
      <p:pic>
        <p:nvPicPr>
          <p:cNvPr id="3" name="Picture 2" descr="Graphical user interface, application&#10;&#10;Description automatically generated">
            <a:extLst>
              <a:ext uri="{FF2B5EF4-FFF2-40B4-BE49-F238E27FC236}">
                <a16:creationId xmlns:a16="http://schemas.microsoft.com/office/drawing/2014/main" id="{C6AE3E55-30AE-58B7-3ED7-6F7DD6799505}"/>
              </a:ext>
            </a:extLst>
          </p:cNvPr>
          <p:cNvPicPr>
            <a:picLocks noChangeAspect="1"/>
          </p:cNvPicPr>
          <p:nvPr/>
        </p:nvPicPr>
        <p:blipFill rotWithShape="1">
          <a:blip r:embed="rId2"/>
          <a:srcRect l="57461" t="20665" r="23366" b="16344"/>
          <a:stretch/>
        </p:blipFill>
        <p:spPr bwMode="auto">
          <a:xfrm>
            <a:off x="978516" y="2120160"/>
            <a:ext cx="1938284" cy="3673208"/>
          </a:xfrm>
          <a:prstGeom prst="rect">
            <a:avLst/>
          </a:prstGeom>
          <a:ln>
            <a:noFill/>
          </a:ln>
          <a:extLst>
            <a:ext uri="{53640926-AAD7-44D8-BBD7-CCE9431645EC}">
              <a14:shadowObscured xmlns:a14="http://schemas.microsoft.com/office/drawing/2010/main"/>
            </a:ext>
          </a:extLst>
        </p:spPr>
      </p:pic>
      <p:sp>
        <p:nvSpPr>
          <p:cNvPr id="11" name="Arrow: Up 10">
            <a:extLst>
              <a:ext uri="{FF2B5EF4-FFF2-40B4-BE49-F238E27FC236}">
                <a16:creationId xmlns:a16="http://schemas.microsoft.com/office/drawing/2014/main" id="{5E4F8804-AFA0-C721-CE53-06C6298CA7CE}"/>
              </a:ext>
            </a:extLst>
          </p:cNvPr>
          <p:cNvSpPr/>
          <p:nvPr/>
        </p:nvSpPr>
        <p:spPr>
          <a:xfrm>
            <a:off x="1271234" y="5949028"/>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2" name="Arrow: Up 11">
            <a:extLst>
              <a:ext uri="{FF2B5EF4-FFF2-40B4-BE49-F238E27FC236}">
                <a16:creationId xmlns:a16="http://schemas.microsoft.com/office/drawing/2014/main" id="{F7503BD5-C9A3-8D5A-58DE-A6D258712D0F}"/>
              </a:ext>
            </a:extLst>
          </p:cNvPr>
          <p:cNvSpPr/>
          <p:nvPr/>
        </p:nvSpPr>
        <p:spPr>
          <a:xfrm>
            <a:off x="3430144" y="6172080"/>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Arrow: Bent-Up 14">
            <a:extLst>
              <a:ext uri="{FF2B5EF4-FFF2-40B4-BE49-F238E27FC236}">
                <a16:creationId xmlns:a16="http://schemas.microsoft.com/office/drawing/2014/main" id="{E6F7DE4A-0FAB-BC90-C26C-629CA833AC8A}"/>
              </a:ext>
            </a:extLst>
          </p:cNvPr>
          <p:cNvSpPr/>
          <p:nvPr/>
        </p:nvSpPr>
        <p:spPr>
          <a:xfrm>
            <a:off x="1874587" y="5679951"/>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6" name="Arrow: Bent-Up 15">
            <a:extLst>
              <a:ext uri="{FF2B5EF4-FFF2-40B4-BE49-F238E27FC236}">
                <a16:creationId xmlns:a16="http://schemas.microsoft.com/office/drawing/2014/main" id="{99A1A445-A40A-2D17-D733-F5E742C5A272}"/>
              </a:ext>
            </a:extLst>
          </p:cNvPr>
          <p:cNvSpPr/>
          <p:nvPr/>
        </p:nvSpPr>
        <p:spPr>
          <a:xfrm>
            <a:off x="4119256" y="6076147"/>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descr="Graphical user interface, application&#10;&#10;Description automatically generated">
            <a:extLst>
              <a:ext uri="{FF2B5EF4-FFF2-40B4-BE49-F238E27FC236}">
                <a16:creationId xmlns:a16="http://schemas.microsoft.com/office/drawing/2014/main" id="{AC5B1810-F417-F619-77E8-0842ECCADF68}"/>
              </a:ext>
            </a:extLst>
          </p:cNvPr>
          <p:cNvPicPr>
            <a:picLocks noChangeAspect="1"/>
          </p:cNvPicPr>
          <p:nvPr/>
        </p:nvPicPr>
        <p:blipFill rotWithShape="1">
          <a:blip r:embed="rId3"/>
          <a:srcRect l="56814" t="20023" r="23530" b="13882"/>
          <a:stretch/>
        </p:blipFill>
        <p:spPr bwMode="auto">
          <a:xfrm>
            <a:off x="3099323" y="1593171"/>
            <a:ext cx="2086738" cy="4508812"/>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9F9ECF55-2896-83D7-F979-64E5E874F0AA}"/>
              </a:ext>
            </a:extLst>
          </p:cNvPr>
          <p:cNvSpPr/>
          <p:nvPr/>
        </p:nvSpPr>
        <p:spPr>
          <a:xfrm>
            <a:off x="5303337" y="1437511"/>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7: Couleurs</a:t>
            </a:r>
          </a:p>
        </p:txBody>
      </p:sp>
      <p:sp>
        <p:nvSpPr>
          <p:cNvPr id="22" name="Rectangle 21">
            <a:extLst>
              <a:ext uri="{FF2B5EF4-FFF2-40B4-BE49-F238E27FC236}">
                <a16:creationId xmlns:a16="http://schemas.microsoft.com/office/drawing/2014/main" id="{C3A784C4-8717-3F97-9BDF-B3FCDA8F73F9}"/>
              </a:ext>
            </a:extLst>
          </p:cNvPr>
          <p:cNvSpPr/>
          <p:nvPr/>
        </p:nvSpPr>
        <p:spPr>
          <a:xfrm>
            <a:off x="862172" y="1438024"/>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3: Couleurs</a:t>
            </a:r>
          </a:p>
        </p:txBody>
      </p:sp>
    </p:spTree>
    <p:extLst>
      <p:ext uri="{BB962C8B-B14F-4D97-AF65-F5344CB8AC3E}">
        <p14:creationId xmlns:p14="http://schemas.microsoft.com/office/powerpoint/2010/main" val="341607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raphical user interface, application&#10;&#10;Description automatically generated">
            <a:extLst>
              <a:ext uri="{FF2B5EF4-FFF2-40B4-BE49-F238E27FC236}">
                <a16:creationId xmlns:a16="http://schemas.microsoft.com/office/drawing/2014/main" id="{24DCDF4B-18D4-E142-FBDB-B73EE09F8E86}"/>
              </a:ext>
            </a:extLst>
          </p:cNvPr>
          <p:cNvPicPr>
            <a:picLocks noChangeAspect="1"/>
          </p:cNvPicPr>
          <p:nvPr/>
        </p:nvPicPr>
        <p:blipFill rotWithShape="1">
          <a:blip r:embed="rId2"/>
          <a:srcRect l="56628" t="19190" r="26040" b="14378"/>
          <a:stretch/>
        </p:blipFill>
        <p:spPr bwMode="auto">
          <a:xfrm>
            <a:off x="3393358" y="1726123"/>
            <a:ext cx="1841794" cy="453437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rmAutofit/>
          </a:bodyPr>
          <a:lstStyle/>
          <a:p>
            <a:r>
              <a:rPr lang="fr-FR" sz="2800" dirty="0"/>
              <a:t>L'étape 1 pour les nombres se fait à la page 4 dans le dictionnaire. L'étape 2 se fait à la page 8</a:t>
            </a:r>
            <a:endParaRPr lang="en-ZA" sz="2800" dirty="0"/>
          </a:p>
        </p:txBody>
      </p:sp>
      <p:sp>
        <p:nvSpPr>
          <p:cNvPr id="4" name="Arrow: Up 3">
            <a:extLst>
              <a:ext uri="{FF2B5EF4-FFF2-40B4-BE49-F238E27FC236}">
                <a16:creationId xmlns:a16="http://schemas.microsoft.com/office/drawing/2014/main" id="{BBE3E330-0263-ABD6-0B74-B2AD6E394B6C}"/>
              </a:ext>
            </a:extLst>
          </p:cNvPr>
          <p:cNvSpPr/>
          <p:nvPr/>
        </p:nvSpPr>
        <p:spPr>
          <a:xfrm>
            <a:off x="1195573" y="6190766"/>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Arrow: Up 4">
            <a:extLst>
              <a:ext uri="{FF2B5EF4-FFF2-40B4-BE49-F238E27FC236}">
                <a16:creationId xmlns:a16="http://schemas.microsoft.com/office/drawing/2014/main" id="{2579ED07-6DE5-4114-AB6F-DE87190FF067}"/>
              </a:ext>
            </a:extLst>
          </p:cNvPr>
          <p:cNvSpPr/>
          <p:nvPr/>
        </p:nvSpPr>
        <p:spPr>
          <a:xfrm>
            <a:off x="3782295" y="6190766"/>
            <a:ext cx="280220" cy="5604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Arrow: Bent-Up 15">
            <a:extLst>
              <a:ext uri="{FF2B5EF4-FFF2-40B4-BE49-F238E27FC236}">
                <a16:creationId xmlns:a16="http://schemas.microsoft.com/office/drawing/2014/main" id="{D2386DB2-A23A-E8B9-EC00-01440C2D5F68}"/>
              </a:ext>
            </a:extLst>
          </p:cNvPr>
          <p:cNvSpPr/>
          <p:nvPr/>
        </p:nvSpPr>
        <p:spPr>
          <a:xfrm>
            <a:off x="1798926" y="5921689"/>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Arrow: Bent-Up 16">
            <a:extLst>
              <a:ext uri="{FF2B5EF4-FFF2-40B4-BE49-F238E27FC236}">
                <a16:creationId xmlns:a16="http://schemas.microsoft.com/office/drawing/2014/main" id="{A90C6CB2-6E0A-2997-CDC7-E46CA03807F9}"/>
              </a:ext>
            </a:extLst>
          </p:cNvPr>
          <p:cNvSpPr/>
          <p:nvPr/>
        </p:nvSpPr>
        <p:spPr>
          <a:xfrm>
            <a:off x="4314255" y="6246599"/>
            <a:ext cx="641478" cy="39820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1" name="Picture 20">
            <a:extLst>
              <a:ext uri="{FF2B5EF4-FFF2-40B4-BE49-F238E27FC236}">
                <a16:creationId xmlns:a16="http://schemas.microsoft.com/office/drawing/2014/main" id="{81B6D451-5751-23DB-8344-7BEA36D41B34}"/>
              </a:ext>
            </a:extLst>
          </p:cNvPr>
          <p:cNvPicPr>
            <a:picLocks noChangeAspect="1"/>
          </p:cNvPicPr>
          <p:nvPr/>
        </p:nvPicPr>
        <p:blipFill rotWithShape="1">
          <a:blip r:embed="rId3"/>
          <a:srcRect l="57465" t="20338" r="22812" b="13715"/>
          <a:stretch/>
        </p:blipFill>
        <p:spPr bwMode="auto">
          <a:xfrm>
            <a:off x="764277" y="1793637"/>
            <a:ext cx="1993183" cy="4346366"/>
          </a:xfrm>
          <a:prstGeom prst="rect">
            <a:avLst/>
          </a:prstGeom>
          <a:ln>
            <a:noFill/>
          </a:ln>
          <a:extLst>
            <a:ext uri="{53640926-AAD7-44D8-BBD7-CCE9431645EC}">
              <a14:shadowObscured xmlns:a14="http://schemas.microsoft.com/office/drawing/2010/main"/>
            </a:ext>
          </a:extLst>
        </p:spPr>
      </p:pic>
      <p:sp>
        <p:nvSpPr>
          <p:cNvPr id="22" name="Rectangle 21">
            <a:extLst>
              <a:ext uri="{FF2B5EF4-FFF2-40B4-BE49-F238E27FC236}">
                <a16:creationId xmlns:a16="http://schemas.microsoft.com/office/drawing/2014/main" id="{8F013E2C-0474-0E51-7EB1-24AC17049739}"/>
              </a:ext>
            </a:extLst>
          </p:cNvPr>
          <p:cNvSpPr/>
          <p:nvPr/>
        </p:nvSpPr>
        <p:spPr>
          <a:xfrm>
            <a:off x="3525140" y="1122208"/>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8 : </a:t>
            </a:r>
            <a:r>
              <a:rPr lang="en-ZA" dirty="0" err="1"/>
              <a:t>Numéro</a:t>
            </a:r>
            <a:endParaRPr lang="en-ZA" dirty="0"/>
          </a:p>
        </p:txBody>
      </p:sp>
      <p:sp>
        <p:nvSpPr>
          <p:cNvPr id="23" name="Rectangle 22">
            <a:extLst>
              <a:ext uri="{FF2B5EF4-FFF2-40B4-BE49-F238E27FC236}">
                <a16:creationId xmlns:a16="http://schemas.microsoft.com/office/drawing/2014/main" id="{36A1ED2B-5FB1-782F-C500-C98E0B8BEFA4}"/>
              </a:ext>
            </a:extLst>
          </p:cNvPr>
          <p:cNvSpPr/>
          <p:nvPr/>
        </p:nvSpPr>
        <p:spPr>
          <a:xfrm>
            <a:off x="1009811" y="1207596"/>
            <a:ext cx="1430593" cy="560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Page 4 : </a:t>
            </a:r>
            <a:r>
              <a:rPr lang="en-ZA" dirty="0" err="1"/>
              <a:t>Numéro</a:t>
            </a:r>
            <a:endParaRPr lang="en-ZA" dirty="0"/>
          </a:p>
        </p:txBody>
      </p:sp>
    </p:spTree>
    <p:extLst>
      <p:ext uri="{BB962C8B-B14F-4D97-AF65-F5344CB8AC3E}">
        <p14:creationId xmlns:p14="http://schemas.microsoft.com/office/powerpoint/2010/main" val="29678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6AE-AF85-E8BB-970A-A572297E7CA9}"/>
              </a:ext>
            </a:extLst>
          </p:cNvPr>
          <p:cNvSpPr>
            <a:spLocks noGrp="1"/>
          </p:cNvSpPr>
          <p:nvPr>
            <p:ph type="title"/>
          </p:nvPr>
        </p:nvSpPr>
        <p:spPr>
          <a:xfrm>
            <a:off x="838200" y="111948"/>
            <a:ext cx="10515600" cy="1325563"/>
          </a:xfrm>
        </p:spPr>
        <p:txBody>
          <a:bodyPr>
            <a:normAutofit fontScale="90000"/>
          </a:bodyPr>
          <a:lstStyle/>
          <a:p>
            <a:r>
              <a:rPr lang="fr-FR" sz="2800" dirty="0"/>
              <a:t>Pour feuilleter le dictionnaire, cliquez simplement sur le point blanc dans la colonne jaune. </a:t>
            </a:r>
            <a:r>
              <a:rPr lang="fr-FR" sz="2800" dirty="0" err="1"/>
              <a:t>Dic</a:t>
            </a:r>
            <a:r>
              <a:rPr lang="fr-FR" sz="2800" dirty="0"/>
              <a:t>. P.1 pour la page 1. </a:t>
            </a:r>
            <a:r>
              <a:rPr lang="fr-FR" sz="2800" dirty="0" err="1"/>
              <a:t>Dic</a:t>
            </a:r>
            <a:r>
              <a:rPr lang="fr-FR" sz="2800" dirty="0"/>
              <a:t>. P. 2. pour la page 2, et ainsi de suite. Lorsque vous cliquez sur le point blanc, la page du dictionnaire que vous avez sélectionnée s'ouvre.</a:t>
            </a:r>
            <a:endParaRPr lang="en-ZA" sz="2800" dirty="0"/>
          </a:p>
        </p:txBody>
      </p:sp>
      <p:pic>
        <p:nvPicPr>
          <p:cNvPr id="7" name="Picture 6">
            <a:extLst>
              <a:ext uri="{FF2B5EF4-FFF2-40B4-BE49-F238E27FC236}">
                <a16:creationId xmlns:a16="http://schemas.microsoft.com/office/drawing/2014/main" id="{39C779CF-59AB-01AE-8D76-D81F970B345C}"/>
              </a:ext>
            </a:extLst>
          </p:cNvPr>
          <p:cNvPicPr>
            <a:picLocks noChangeAspect="1"/>
          </p:cNvPicPr>
          <p:nvPr/>
        </p:nvPicPr>
        <p:blipFill rotWithShape="1">
          <a:blip r:embed="rId2"/>
          <a:srcRect l="48934" t="18977" r="23156" b="13668"/>
          <a:stretch/>
        </p:blipFill>
        <p:spPr>
          <a:xfrm>
            <a:off x="5966084" y="1304144"/>
            <a:ext cx="3807503" cy="5441908"/>
          </a:xfrm>
          <a:prstGeom prst="rect">
            <a:avLst/>
          </a:prstGeom>
        </p:spPr>
      </p:pic>
      <p:sp>
        <p:nvSpPr>
          <p:cNvPr id="9" name="Arrow: Right 8">
            <a:extLst>
              <a:ext uri="{FF2B5EF4-FFF2-40B4-BE49-F238E27FC236}">
                <a16:creationId xmlns:a16="http://schemas.microsoft.com/office/drawing/2014/main" id="{44BB3FD9-366E-B976-11B9-34C7A713A264}"/>
              </a:ext>
            </a:extLst>
          </p:cNvPr>
          <p:cNvSpPr/>
          <p:nvPr/>
        </p:nvSpPr>
        <p:spPr>
          <a:xfrm>
            <a:off x="5791200" y="1437511"/>
            <a:ext cx="580571" cy="231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Arrow: Right 9">
            <a:extLst>
              <a:ext uri="{FF2B5EF4-FFF2-40B4-BE49-F238E27FC236}">
                <a16:creationId xmlns:a16="http://schemas.microsoft.com/office/drawing/2014/main" id="{101A413C-9E1F-50BC-DA69-D9ED65266A76}"/>
              </a:ext>
            </a:extLst>
          </p:cNvPr>
          <p:cNvSpPr/>
          <p:nvPr/>
        </p:nvSpPr>
        <p:spPr>
          <a:xfrm>
            <a:off x="5675798" y="1705727"/>
            <a:ext cx="580571" cy="231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Arrow: Right 10">
            <a:extLst>
              <a:ext uri="{FF2B5EF4-FFF2-40B4-BE49-F238E27FC236}">
                <a16:creationId xmlns:a16="http://schemas.microsoft.com/office/drawing/2014/main" id="{20FF87D7-ECB8-9CDD-2943-D611379116FA}"/>
              </a:ext>
            </a:extLst>
          </p:cNvPr>
          <p:cNvSpPr/>
          <p:nvPr/>
        </p:nvSpPr>
        <p:spPr>
          <a:xfrm>
            <a:off x="5515429" y="2531442"/>
            <a:ext cx="580571" cy="231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7981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9CBF0BC-C5FA-E647-CF89-DE162D60E591}"/>
              </a:ext>
            </a:extLst>
          </p:cNvPr>
          <p:cNvSpPr>
            <a:spLocks noGrp="1"/>
          </p:cNvSpPr>
          <p:nvPr>
            <p:ph type="title"/>
          </p:nvPr>
        </p:nvSpPr>
        <p:spPr>
          <a:xfrm>
            <a:off x="1028700" y="1967266"/>
            <a:ext cx="2628900" cy="2547257"/>
          </a:xfrm>
          <a:noFill/>
        </p:spPr>
        <p:txBody>
          <a:bodyPr anchor="ctr">
            <a:normAutofit/>
          </a:bodyPr>
          <a:lstStyle/>
          <a:p>
            <a:pPr algn="ctr"/>
            <a:r>
              <a:rPr lang="fr-FR" sz="2000" dirty="0">
                <a:solidFill>
                  <a:srgbClr val="FFFFFF"/>
                </a:solidFill>
              </a:rPr>
              <a:t>Nous allons maintenant vous montrer comment traduire ces deux symboles :</a:t>
            </a:r>
            <a:endParaRPr lang="en-ZA" sz="2000" dirty="0">
              <a:solidFill>
                <a:srgbClr val="FFFFFF"/>
              </a:solidFill>
            </a:endParaRPr>
          </a:p>
        </p:txBody>
      </p:sp>
      <p:pic>
        <p:nvPicPr>
          <p:cNvPr id="5" name="Picture 4">
            <a:extLst>
              <a:ext uri="{FF2B5EF4-FFF2-40B4-BE49-F238E27FC236}">
                <a16:creationId xmlns:a16="http://schemas.microsoft.com/office/drawing/2014/main" id="{D19FD92E-DB87-334A-6D2A-3784264F8BB2}"/>
              </a:ext>
            </a:extLst>
          </p:cNvPr>
          <p:cNvPicPr>
            <a:picLocks noChangeAspect="1"/>
          </p:cNvPicPr>
          <p:nvPr/>
        </p:nvPicPr>
        <p:blipFill rotWithShape="1">
          <a:blip r:embed="rId2"/>
          <a:srcRect l="36812" t="29360" r="31727" b="60473"/>
          <a:stretch/>
        </p:blipFill>
        <p:spPr bwMode="auto">
          <a:xfrm>
            <a:off x="4777316" y="2811541"/>
            <a:ext cx="6780700" cy="1232589"/>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038801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9FD92E-DB87-334A-6D2A-3784264F8BB2}"/>
              </a:ext>
            </a:extLst>
          </p:cNvPr>
          <p:cNvPicPr>
            <a:picLocks noChangeAspect="1"/>
          </p:cNvPicPr>
          <p:nvPr/>
        </p:nvPicPr>
        <p:blipFill rotWithShape="1">
          <a:blip r:embed="rId2"/>
          <a:srcRect l="36812" t="29360" r="31727" b="60473"/>
          <a:stretch/>
        </p:blipFill>
        <p:spPr bwMode="auto">
          <a:xfrm>
            <a:off x="4072423" y="198469"/>
            <a:ext cx="3647048" cy="863745"/>
          </a:xfrm>
          <a:prstGeom prst="rect">
            <a:avLst/>
          </a:prstGeom>
          <a:extLst>
            <a:ext uri="{53640926-AAD7-44D8-BBD7-CCE9431645EC}">
              <a14:shadowObscured xmlns:a14="http://schemas.microsoft.com/office/drawing/2010/main"/>
            </a:ext>
          </a:extLst>
        </p:spPr>
      </p:pic>
      <p:pic>
        <p:nvPicPr>
          <p:cNvPr id="2" name="Picture 1" descr="Graphical user interface, application&#10;&#10;Description automatically generated">
            <a:extLst>
              <a:ext uri="{FF2B5EF4-FFF2-40B4-BE49-F238E27FC236}">
                <a16:creationId xmlns:a16="http://schemas.microsoft.com/office/drawing/2014/main" id="{31E436B4-5E57-A90F-76BF-4E3641C4B9CC}"/>
              </a:ext>
            </a:extLst>
          </p:cNvPr>
          <p:cNvPicPr>
            <a:picLocks noChangeAspect="1"/>
          </p:cNvPicPr>
          <p:nvPr/>
        </p:nvPicPr>
        <p:blipFill rotWithShape="1">
          <a:blip r:embed="rId3"/>
          <a:srcRect l="57461" t="20665" r="23366" b="16344"/>
          <a:stretch/>
        </p:blipFill>
        <p:spPr bwMode="auto">
          <a:xfrm>
            <a:off x="1022478" y="1958944"/>
            <a:ext cx="1938284" cy="3673208"/>
          </a:xfrm>
          <a:prstGeom prst="rect">
            <a:avLst/>
          </a:prstGeom>
          <a:ln>
            <a:noFill/>
          </a:ln>
          <a:extLst>
            <a:ext uri="{53640926-AAD7-44D8-BBD7-CCE9431645EC}">
              <a14:shadowObscured xmlns:a14="http://schemas.microsoft.com/office/drawing/2010/main"/>
            </a:ext>
          </a:extLst>
        </p:spPr>
      </p:pic>
      <p:pic>
        <p:nvPicPr>
          <p:cNvPr id="3" name="Picture 2" descr="Graphical user interface, application&#10;&#10;Description automatically generated">
            <a:extLst>
              <a:ext uri="{FF2B5EF4-FFF2-40B4-BE49-F238E27FC236}">
                <a16:creationId xmlns:a16="http://schemas.microsoft.com/office/drawing/2014/main" id="{D66339F3-EABA-713B-75A1-00A4B0A4BAAF}"/>
              </a:ext>
            </a:extLst>
          </p:cNvPr>
          <p:cNvPicPr>
            <a:picLocks noChangeAspect="1"/>
          </p:cNvPicPr>
          <p:nvPr/>
        </p:nvPicPr>
        <p:blipFill rotWithShape="1">
          <a:blip r:embed="rId4"/>
          <a:srcRect l="56814" t="20023" r="23530" b="13882"/>
          <a:stretch/>
        </p:blipFill>
        <p:spPr bwMode="auto">
          <a:xfrm>
            <a:off x="3038836" y="1958944"/>
            <a:ext cx="1837964" cy="3673208"/>
          </a:xfrm>
          <a:prstGeom prst="rect">
            <a:avLst/>
          </a:prstGeom>
          <a:ln>
            <a:noFill/>
          </a:ln>
          <a:extLst>
            <a:ext uri="{53640926-AAD7-44D8-BBD7-CCE9431645EC}">
              <a14:shadowObscured xmlns:a14="http://schemas.microsoft.com/office/drawing/2010/main"/>
            </a:ext>
          </a:extLst>
        </p:spPr>
      </p:pic>
      <p:pic>
        <p:nvPicPr>
          <p:cNvPr id="6" name="Picture 5" descr="Graphical user interface&#10;&#10;Description automatically generated with medium confidence">
            <a:extLst>
              <a:ext uri="{FF2B5EF4-FFF2-40B4-BE49-F238E27FC236}">
                <a16:creationId xmlns:a16="http://schemas.microsoft.com/office/drawing/2014/main" id="{220C673A-7879-9576-5CB8-1FE575E09496}"/>
              </a:ext>
            </a:extLst>
          </p:cNvPr>
          <p:cNvPicPr>
            <a:picLocks noChangeAspect="1"/>
          </p:cNvPicPr>
          <p:nvPr/>
        </p:nvPicPr>
        <p:blipFill rotWithShape="1">
          <a:blip r:embed="rId5"/>
          <a:srcRect l="57189" t="20338" r="23436" b="13369"/>
          <a:stretch/>
        </p:blipFill>
        <p:spPr bwMode="auto">
          <a:xfrm>
            <a:off x="9053611" y="1657486"/>
            <a:ext cx="2057298" cy="3974666"/>
          </a:xfrm>
          <a:prstGeom prst="rect">
            <a:avLst/>
          </a:prstGeom>
          <a:ln>
            <a:noFill/>
          </a:ln>
          <a:extLst>
            <a:ext uri="{53640926-AAD7-44D8-BBD7-CCE9431645EC}">
              <a14:shadowObscured xmlns:a14="http://schemas.microsoft.com/office/drawing/2010/main"/>
            </a:ext>
          </a:extLst>
        </p:spPr>
      </p:pic>
      <p:pic>
        <p:nvPicPr>
          <p:cNvPr id="7" name="Picture 6" descr="A picture containing graphical user interface&#10;&#10;Description automatically generated">
            <a:extLst>
              <a:ext uri="{FF2B5EF4-FFF2-40B4-BE49-F238E27FC236}">
                <a16:creationId xmlns:a16="http://schemas.microsoft.com/office/drawing/2014/main" id="{6283E650-049F-2238-EC76-B4001DF0886F}"/>
              </a:ext>
            </a:extLst>
          </p:cNvPr>
          <p:cNvPicPr>
            <a:picLocks noChangeAspect="1"/>
          </p:cNvPicPr>
          <p:nvPr/>
        </p:nvPicPr>
        <p:blipFill rotWithShape="1">
          <a:blip r:embed="rId6"/>
          <a:srcRect l="58013" t="20501" r="23809" b="13363"/>
          <a:stretch/>
        </p:blipFill>
        <p:spPr bwMode="auto">
          <a:xfrm>
            <a:off x="7299814" y="1657486"/>
            <a:ext cx="1836328" cy="3974666"/>
          </a:xfrm>
          <a:prstGeom prst="rect">
            <a:avLst/>
          </a:prstGeom>
          <a:ln>
            <a:noFill/>
          </a:ln>
          <a:extLst>
            <a:ext uri="{53640926-AAD7-44D8-BBD7-CCE9431645EC}">
              <a14:shadowObscured xmlns:a14="http://schemas.microsoft.com/office/drawing/2010/main"/>
            </a:ext>
          </a:extLst>
        </p:spPr>
      </p:pic>
      <p:sp>
        <p:nvSpPr>
          <p:cNvPr id="11" name="Title 10">
            <a:extLst>
              <a:ext uri="{FF2B5EF4-FFF2-40B4-BE49-F238E27FC236}">
                <a16:creationId xmlns:a16="http://schemas.microsoft.com/office/drawing/2014/main" id="{3D49636E-3CE4-E7DB-E110-B94520144D93}"/>
              </a:ext>
            </a:extLst>
          </p:cNvPr>
          <p:cNvSpPr>
            <a:spLocks noGrp="1"/>
          </p:cNvSpPr>
          <p:nvPr>
            <p:ph type="title"/>
          </p:nvPr>
        </p:nvSpPr>
        <p:spPr/>
        <p:txBody>
          <a:bodyPr/>
          <a:lstStyle/>
          <a:p>
            <a:endParaRPr lang="en-ZA" dirty="0"/>
          </a:p>
        </p:txBody>
      </p:sp>
      <p:cxnSp>
        <p:nvCxnSpPr>
          <p:cNvPr id="14" name="Straight Arrow Connector 13">
            <a:extLst>
              <a:ext uri="{FF2B5EF4-FFF2-40B4-BE49-F238E27FC236}">
                <a16:creationId xmlns:a16="http://schemas.microsoft.com/office/drawing/2014/main" id="{F6AD0BDD-023D-4520-FF83-B082EF714B9C}"/>
              </a:ext>
            </a:extLst>
          </p:cNvPr>
          <p:cNvCxnSpPr/>
          <p:nvPr/>
        </p:nvCxnSpPr>
        <p:spPr>
          <a:xfrm flipH="1">
            <a:off x="1727200" y="696686"/>
            <a:ext cx="3526971" cy="3135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BD3109-D911-50B6-0F1C-F333CE6EB8BF}"/>
              </a:ext>
            </a:extLst>
          </p:cNvPr>
          <p:cNvCxnSpPr>
            <a:cxnSpLocks/>
          </p:cNvCxnSpPr>
          <p:nvPr/>
        </p:nvCxnSpPr>
        <p:spPr>
          <a:xfrm flipV="1">
            <a:off x="2540000" y="3391757"/>
            <a:ext cx="1010393" cy="44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BBCE4D-3874-468F-E622-34E160427FA5}"/>
              </a:ext>
            </a:extLst>
          </p:cNvPr>
          <p:cNvCxnSpPr>
            <a:cxnSpLocks/>
          </p:cNvCxnSpPr>
          <p:nvPr/>
        </p:nvCxnSpPr>
        <p:spPr>
          <a:xfrm>
            <a:off x="8840745" y="2483112"/>
            <a:ext cx="1133553" cy="2001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Single Corner Rounded 21">
            <a:extLst>
              <a:ext uri="{FF2B5EF4-FFF2-40B4-BE49-F238E27FC236}">
                <a16:creationId xmlns:a16="http://schemas.microsoft.com/office/drawing/2014/main" id="{D431615C-052A-F823-1DB7-FD2DF11A1976}"/>
              </a:ext>
            </a:extLst>
          </p:cNvPr>
          <p:cNvSpPr/>
          <p:nvPr/>
        </p:nvSpPr>
        <p:spPr>
          <a:xfrm>
            <a:off x="420914" y="198469"/>
            <a:ext cx="3526971" cy="154288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premier symbole se trouve à la page 3. Il se traduit par un nouveau dessin.</a:t>
            </a:r>
          </a:p>
          <a:p>
            <a:pPr algn="ctr"/>
            <a:r>
              <a:rPr lang="fr-FR" dirty="0"/>
              <a:t> À la page 7, le nouveau dessin se traduit en bleu.</a:t>
            </a:r>
            <a:endParaRPr lang="en-ZA" dirty="0"/>
          </a:p>
        </p:txBody>
      </p:sp>
      <p:sp>
        <p:nvSpPr>
          <p:cNvPr id="23" name="Rectangle: Single Corner Rounded 22">
            <a:extLst>
              <a:ext uri="{FF2B5EF4-FFF2-40B4-BE49-F238E27FC236}">
                <a16:creationId xmlns:a16="http://schemas.microsoft.com/office/drawing/2014/main" id="{6FE4FFE2-8123-C486-3227-3AD4096323CA}"/>
              </a:ext>
            </a:extLst>
          </p:cNvPr>
          <p:cNvSpPr/>
          <p:nvPr/>
        </p:nvSpPr>
        <p:spPr>
          <a:xfrm>
            <a:off x="7880508" y="83354"/>
            <a:ext cx="3526971" cy="14922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deuxième symbole se trouve à la page 2 et se traduit par un nouveau dessin. Le nouveau dessin se trouve à la page 6 et se traduit par des chaussettes.</a:t>
            </a:r>
            <a:endParaRPr lang="en-ZA" dirty="0"/>
          </a:p>
        </p:txBody>
      </p:sp>
      <p:pic>
        <p:nvPicPr>
          <p:cNvPr id="24" name="Picture 23">
            <a:extLst>
              <a:ext uri="{FF2B5EF4-FFF2-40B4-BE49-F238E27FC236}">
                <a16:creationId xmlns:a16="http://schemas.microsoft.com/office/drawing/2014/main" id="{55CB3017-9581-B902-2674-4FCA41288CD9}"/>
              </a:ext>
            </a:extLst>
          </p:cNvPr>
          <p:cNvPicPr>
            <a:picLocks noChangeAspect="1"/>
          </p:cNvPicPr>
          <p:nvPr/>
        </p:nvPicPr>
        <p:blipFill rotWithShape="1">
          <a:blip r:embed="rId2"/>
          <a:srcRect l="44166" t="29360" r="43103" b="60473"/>
          <a:stretch/>
        </p:blipFill>
        <p:spPr bwMode="auto">
          <a:xfrm>
            <a:off x="1364343" y="5894923"/>
            <a:ext cx="1596419" cy="863745"/>
          </a:xfrm>
          <a:prstGeom prst="rect">
            <a:avLst/>
          </a:prstGeom>
          <a:extLst>
            <a:ext uri="{53640926-AAD7-44D8-BBD7-CCE9431645EC}">
              <a14:shadowObscured xmlns:a14="http://schemas.microsoft.com/office/drawing/2010/main"/>
            </a:ext>
          </a:extLst>
        </p:spPr>
      </p:pic>
      <p:sp>
        <p:nvSpPr>
          <p:cNvPr id="27" name="Rectangle: Single Corner Rounded 26">
            <a:extLst>
              <a:ext uri="{FF2B5EF4-FFF2-40B4-BE49-F238E27FC236}">
                <a16:creationId xmlns:a16="http://schemas.microsoft.com/office/drawing/2014/main" id="{D44B21F9-1DB5-652F-ADA3-6B2A17D645BC}"/>
              </a:ext>
            </a:extLst>
          </p:cNvPr>
          <p:cNvSpPr/>
          <p:nvPr/>
        </p:nvSpPr>
        <p:spPr>
          <a:xfrm>
            <a:off x="3646526" y="5945723"/>
            <a:ext cx="4498841" cy="68156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Ces deux symboles signifient donc :</a:t>
            </a:r>
          </a:p>
          <a:p>
            <a:pPr algn="ctr"/>
            <a:r>
              <a:rPr lang="fr-FR" dirty="0"/>
              <a:t>Chaussettes bleues</a:t>
            </a:r>
            <a:endParaRPr lang="en-ZA" sz="2400" dirty="0"/>
          </a:p>
        </p:txBody>
      </p:sp>
      <p:pic>
        <p:nvPicPr>
          <p:cNvPr id="29" name="Picture 28">
            <a:extLst>
              <a:ext uri="{FF2B5EF4-FFF2-40B4-BE49-F238E27FC236}">
                <a16:creationId xmlns:a16="http://schemas.microsoft.com/office/drawing/2014/main" id="{D6664D13-3A51-61A8-6814-0483EBEA3F77}"/>
              </a:ext>
            </a:extLst>
          </p:cNvPr>
          <p:cNvPicPr>
            <a:picLocks noChangeAspect="1"/>
          </p:cNvPicPr>
          <p:nvPr/>
        </p:nvPicPr>
        <p:blipFill rotWithShape="1">
          <a:blip r:embed="rId7"/>
          <a:srcRect l="50738" t="19183" r="42560" b="51355"/>
          <a:stretch/>
        </p:blipFill>
        <p:spPr>
          <a:xfrm>
            <a:off x="108077" y="1908010"/>
            <a:ext cx="914401" cy="2380343"/>
          </a:xfrm>
          <a:prstGeom prst="rect">
            <a:avLst/>
          </a:prstGeom>
        </p:spPr>
      </p:pic>
      <p:pic>
        <p:nvPicPr>
          <p:cNvPr id="30" name="Picture 29">
            <a:extLst>
              <a:ext uri="{FF2B5EF4-FFF2-40B4-BE49-F238E27FC236}">
                <a16:creationId xmlns:a16="http://schemas.microsoft.com/office/drawing/2014/main" id="{76399854-B79B-0DC6-A1EB-9C4E59CFE486}"/>
              </a:ext>
            </a:extLst>
          </p:cNvPr>
          <p:cNvPicPr>
            <a:picLocks noChangeAspect="1"/>
          </p:cNvPicPr>
          <p:nvPr/>
        </p:nvPicPr>
        <p:blipFill rotWithShape="1">
          <a:blip r:embed="rId7"/>
          <a:srcRect l="50738" t="19183" r="42560" b="51355"/>
          <a:stretch/>
        </p:blipFill>
        <p:spPr>
          <a:xfrm>
            <a:off x="4927296" y="1897991"/>
            <a:ext cx="914401" cy="2380343"/>
          </a:xfrm>
          <a:prstGeom prst="rect">
            <a:avLst/>
          </a:prstGeom>
        </p:spPr>
      </p:pic>
      <p:pic>
        <p:nvPicPr>
          <p:cNvPr id="31" name="Picture 30">
            <a:extLst>
              <a:ext uri="{FF2B5EF4-FFF2-40B4-BE49-F238E27FC236}">
                <a16:creationId xmlns:a16="http://schemas.microsoft.com/office/drawing/2014/main" id="{6135A0CB-1C20-ECD3-485B-4A65D8B1C9DE}"/>
              </a:ext>
            </a:extLst>
          </p:cNvPr>
          <p:cNvPicPr>
            <a:picLocks noChangeAspect="1"/>
          </p:cNvPicPr>
          <p:nvPr/>
        </p:nvPicPr>
        <p:blipFill rotWithShape="1">
          <a:blip r:embed="rId7"/>
          <a:srcRect l="50738" t="19183" r="42560" b="51355"/>
          <a:stretch/>
        </p:blipFill>
        <p:spPr>
          <a:xfrm>
            <a:off x="6293288" y="1657486"/>
            <a:ext cx="914401" cy="2380343"/>
          </a:xfrm>
          <a:prstGeom prst="rect">
            <a:avLst/>
          </a:prstGeom>
        </p:spPr>
      </p:pic>
      <p:pic>
        <p:nvPicPr>
          <p:cNvPr id="32" name="Picture 31">
            <a:extLst>
              <a:ext uri="{FF2B5EF4-FFF2-40B4-BE49-F238E27FC236}">
                <a16:creationId xmlns:a16="http://schemas.microsoft.com/office/drawing/2014/main" id="{333F5D05-7F13-8CB9-FB73-0E458766C904}"/>
              </a:ext>
            </a:extLst>
          </p:cNvPr>
          <p:cNvPicPr>
            <a:picLocks noChangeAspect="1"/>
          </p:cNvPicPr>
          <p:nvPr/>
        </p:nvPicPr>
        <p:blipFill rotWithShape="1">
          <a:blip r:embed="rId7"/>
          <a:srcRect l="50738" t="19183" r="42560" b="51355"/>
          <a:stretch/>
        </p:blipFill>
        <p:spPr>
          <a:xfrm>
            <a:off x="11064062" y="1693545"/>
            <a:ext cx="914401" cy="2380343"/>
          </a:xfrm>
          <a:prstGeom prst="rect">
            <a:avLst/>
          </a:prstGeom>
        </p:spPr>
      </p:pic>
      <p:cxnSp>
        <p:nvCxnSpPr>
          <p:cNvPr id="19" name="Straight Arrow Connector 18">
            <a:extLst>
              <a:ext uri="{FF2B5EF4-FFF2-40B4-BE49-F238E27FC236}">
                <a16:creationId xmlns:a16="http://schemas.microsoft.com/office/drawing/2014/main" id="{E562C141-0DA0-5C32-C5D8-86BFE8E91CCC}"/>
              </a:ext>
            </a:extLst>
          </p:cNvPr>
          <p:cNvCxnSpPr>
            <a:cxnSpLocks/>
          </p:cNvCxnSpPr>
          <p:nvPr/>
        </p:nvCxnSpPr>
        <p:spPr>
          <a:xfrm>
            <a:off x="6026593" y="848577"/>
            <a:ext cx="1626667" cy="1597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B338EAB-2254-A70E-20FC-C96268BF4B80}"/>
              </a:ext>
            </a:extLst>
          </p:cNvPr>
          <p:cNvCxnSpPr/>
          <p:nvPr/>
        </p:nvCxnSpPr>
        <p:spPr>
          <a:xfrm>
            <a:off x="108076" y="2760571"/>
            <a:ext cx="9144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22DFB99-1CE8-1E5E-A843-CD50D0A283AE}"/>
              </a:ext>
            </a:extLst>
          </p:cNvPr>
          <p:cNvCxnSpPr/>
          <p:nvPr/>
        </p:nvCxnSpPr>
        <p:spPr>
          <a:xfrm>
            <a:off x="4876016" y="3899945"/>
            <a:ext cx="9144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9DA6505-1A5D-2803-D1C7-70FA05D9F051}"/>
              </a:ext>
            </a:extLst>
          </p:cNvPr>
          <p:cNvCxnSpPr/>
          <p:nvPr/>
        </p:nvCxnSpPr>
        <p:spPr>
          <a:xfrm>
            <a:off x="6293287" y="2264228"/>
            <a:ext cx="91440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2351BC0-034C-8A5E-174D-EF56D548B17C}"/>
              </a:ext>
            </a:extLst>
          </p:cNvPr>
          <p:cNvCxnSpPr/>
          <p:nvPr/>
        </p:nvCxnSpPr>
        <p:spPr>
          <a:xfrm>
            <a:off x="11064061" y="3391757"/>
            <a:ext cx="91440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50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0372AA-12E1-4094-B31A-1B0F57FC3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blue alarm clock&#10;&#10;Description automatically generated with medium confidence">
            <a:extLst>
              <a:ext uri="{FF2B5EF4-FFF2-40B4-BE49-F238E27FC236}">
                <a16:creationId xmlns:a16="http://schemas.microsoft.com/office/drawing/2014/main" id="{609A631C-03D7-0F9C-7AAD-149A6A0D4F4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28799D-F7FD-FD77-C5C2-A64F3FEA534D}"/>
              </a:ext>
            </a:extLst>
          </p:cNvPr>
          <p:cNvSpPr>
            <a:spLocks noGrp="1"/>
          </p:cNvSpPr>
          <p:nvPr>
            <p:ph type="title"/>
          </p:nvPr>
        </p:nvSpPr>
        <p:spPr>
          <a:xfrm>
            <a:off x="321733" y="2306963"/>
            <a:ext cx="10672316" cy="3670255"/>
          </a:xfrm>
        </p:spPr>
        <p:txBody>
          <a:bodyPr vert="horz" lIns="91440" tIns="45720" rIns="91440" bIns="45720" rtlCol="0" anchor="b">
            <a:normAutofit/>
          </a:bodyPr>
          <a:lstStyle/>
          <a:p>
            <a:r>
              <a:rPr lang="fr-FR" sz="5200" dirty="0">
                <a:solidFill>
                  <a:srgbClr val="FFFFFF"/>
                </a:solidFill>
              </a:rPr>
              <a:t>Il est temps pour vous d'essayer quelques exemples</a:t>
            </a:r>
            <a:endParaRPr lang="en-US" sz="5200" dirty="0">
              <a:solidFill>
                <a:srgbClr val="FFFFFF"/>
              </a:solidFill>
            </a:endParaRPr>
          </a:p>
        </p:txBody>
      </p:sp>
    </p:spTree>
    <p:extLst>
      <p:ext uri="{BB962C8B-B14F-4D97-AF65-F5344CB8AC3E}">
        <p14:creationId xmlns:p14="http://schemas.microsoft.com/office/powerpoint/2010/main" val="273199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BA963A-56FB-6E7B-DA88-329675923A8A}"/>
              </a:ext>
            </a:extLst>
          </p:cNvPr>
          <p:cNvSpPr>
            <a:spLocks noGrp="1"/>
          </p:cNvSpPr>
          <p:nvPr>
            <p:ph type="title"/>
          </p:nvPr>
        </p:nvSpPr>
        <p:spPr>
          <a:xfrm>
            <a:off x="643467" y="321734"/>
            <a:ext cx="5136416" cy="1135737"/>
          </a:xfrm>
        </p:spPr>
        <p:txBody>
          <a:bodyPr>
            <a:normAutofit/>
          </a:bodyPr>
          <a:lstStyle/>
          <a:p>
            <a:r>
              <a:rPr lang="fr-FR" sz="2500"/>
              <a:t>Comment fonctionne chaque partie - Partie 1 - Compétences analytiques</a:t>
            </a:r>
            <a:endParaRPr lang="en-ZA" sz="2500"/>
          </a:p>
        </p:txBody>
      </p:sp>
      <p:sp>
        <p:nvSpPr>
          <p:cNvPr id="3" name="Content Placeholder 2">
            <a:extLst>
              <a:ext uri="{FF2B5EF4-FFF2-40B4-BE49-F238E27FC236}">
                <a16:creationId xmlns:a16="http://schemas.microsoft.com/office/drawing/2014/main" id="{92A74F2F-5B43-FF40-1B87-BB5A41D58C9A}"/>
              </a:ext>
            </a:extLst>
          </p:cNvPr>
          <p:cNvSpPr>
            <a:spLocks noGrp="1"/>
          </p:cNvSpPr>
          <p:nvPr>
            <p:ph idx="1"/>
          </p:nvPr>
        </p:nvSpPr>
        <p:spPr>
          <a:xfrm>
            <a:off x="643468" y="1782981"/>
            <a:ext cx="5136416" cy="4393982"/>
          </a:xfrm>
        </p:spPr>
        <p:txBody>
          <a:bodyPr>
            <a:normAutofit/>
          </a:bodyPr>
          <a:lstStyle/>
          <a:p>
            <a:pPr lvl="0"/>
            <a:r>
              <a:rPr lang="fr-FR" sz="2000"/>
              <a:t>Ici, vous obtiendrez six dessins. Cinq des dessins partagent une caractéristique commune</a:t>
            </a:r>
          </a:p>
          <a:p>
            <a:pPr lvl="0"/>
            <a:r>
              <a:rPr lang="fr-FR" sz="2000"/>
              <a:t>Un dessin n'a pas cette caractéristique</a:t>
            </a:r>
          </a:p>
          <a:p>
            <a:pPr lvl="0"/>
            <a:r>
              <a:rPr lang="fr-FR" sz="2000"/>
              <a:t>Vous devez identifier le dessin qui n'a pas la caractéristique que les cinq autres partagent entre eux.</a:t>
            </a:r>
            <a:endParaRPr lang="en-US" sz="200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211958BF-F993-21A2-C8E9-A7437C060C00}"/>
              </a:ext>
            </a:extLst>
          </p:cNvPr>
          <p:cNvPicPr>
            <a:picLocks noChangeAspect="1"/>
          </p:cNvPicPr>
          <p:nvPr/>
        </p:nvPicPr>
        <p:blipFill rotWithShape="1">
          <a:blip r:embed="rId2"/>
          <a:srcRect l="9762" r="34402" b="-1"/>
          <a:stretch/>
        </p:blipFill>
        <p:spPr>
          <a:xfrm>
            <a:off x="6412117" y="10"/>
            <a:ext cx="5779884" cy="6857990"/>
          </a:xfrm>
          <a:prstGeom prst="rect">
            <a:avLst/>
          </a:prstGeom>
        </p:spPr>
      </p:pic>
      <p:grpSp>
        <p:nvGrpSpPr>
          <p:cNvPr id="20" name="Group 1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668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2" name="Title 1">
            <a:extLst>
              <a:ext uri="{FF2B5EF4-FFF2-40B4-BE49-F238E27FC236}">
                <a16:creationId xmlns:a16="http://schemas.microsoft.com/office/drawing/2014/main" id="{ED6581FD-BB6A-79A8-2FB9-8CCDC8FE2D1E}"/>
              </a:ext>
            </a:extLst>
          </p:cNvPr>
          <p:cNvSpPr>
            <a:spLocks noGrp="1"/>
          </p:cNvSpPr>
          <p:nvPr>
            <p:ph type="ctrTitle"/>
          </p:nvPr>
        </p:nvSpPr>
        <p:spPr>
          <a:xfrm>
            <a:off x="4916251" y="662400"/>
            <a:ext cx="6614814" cy="1492132"/>
          </a:xfrm>
        </p:spPr>
        <p:txBody>
          <a:bodyPr vert="horz" lIns="91440" tIns="45720" rIns="91440" bIns="45720" rtlCol="0" anchor="t">
            <a:normAutofit/>
          </a:bodyPr>
          <a:lstStyle/>
          <a:p>
            <a:pPr algn="l"/>
            <a:r>
              <a:rPr lang="fr-FR" sz="3600" dirty="0"/>
              <a:t>Il est important de se rappeler ce qui suit</a:t>
            </a:r>
            <a:endParaRPr lang="en-US" sz="3600" dirty="0"/>
          </a:p>
        </p:txBody>
      </p:sp>
      <p:pic>
        <p:nvPicPr>
          <p:cNvPr id="5" name="Picture 4" descr="Turquoise drawing pin on a pink background">
            <a:extLst>
              <a:ext uri="{FF2B5EF4-FFF2-40B4-BE49-F238E27FC236}">
                <a16:creationId xmlns:a16="http://schemas.microsoft.com/office/drawing/2014/main" id="{D36CC241-B4EA-B04E-95A8-051EBBA7C5A1}"/>
              </a:ext>
            </a:extLst>
          </p:cNvPr>
          <p:cNvPicPr>
            <a:picLocks noChangeAspect="1"/>
          </p:cNvPicPr>
          <p:nvPr/>
        </p:nvPicPr>
        <p:blipFill rotWithShape="1">
          <a:blip r:embed="rId2"/>
          <a:srcRect l="15172" r="49986"/>
          <a:stretch/>
        </p:blipFill>
        <p:spPr>
          <a:xfrm>
            <a:off x="688434" y="-9525"/>
            <a:ext cx="3584766" cy="6867525"/>
          </a:xfrm>
          <a:prstGeom prst="rect">
            <a:avLst/>
          </a:prstGeom>
        </p:spPr>
      </p:pic>
      <p:sp>
        <p:nvSpPr>
          <p:cNvPr id="11"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3"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3" name="Subtitle 2">
            <a:extLst>
              <a:ext uri="{FF2B5EF4-FFF2-40B4-BE49-F238E27FC236}">
                <a16:creationId xmlns:a16="http://schemas.microsoft.com/office/drawing/2014/main" id="{F234125E-E28C-60CF-2C29-704A4B3FE839}"/>
              </a:ext>
            </a:extLst>
          </p:cNvPr>
          <p:cNvSpPr>
            <a:spLocks noGrp="1"/>
          </p:cNvSpPr>
          <p:nvPr>
            <p:ph type="subTitle" idx="1"/>
          </p:nvPr>
        </p:nvSpPr>
        <p:spPr>
          <a:xfrm>
            <a:off x="4916251" y="2154532"/>
            <a:ext cx="6614814" cy="3976268"/>
          </a:xfrm>
        </p:spPr>
        <p:txBody>
          <a:bodyPr vert="horz" lIns="91440" tIns="45720" rIns="91440" bIns="45720" rtlCol="0">
            <a:normAutofit lnSpcReduction="10000"/>
          </a:bodyPr>
          <a:lstStyle/>
          <a:p>
            <a:pPr indent="-228600" algn="l">
              <a:buFont typeface="Arial" panose="020B0604020202020204" pitchFamily="34" charset="0"/>
              <a:buChar char="•"/>
            </a:pPr>
            <a:r>
              <a:rPr lang="fr-FR" sz="1600" dirty="0">
                <a:solidFill>
                  <a:schemeClr val="tx1">
                    <a:alpha val="60000"/>
                  </a:schemeClr>
                </a:solidFill>
              </a:rPr>
              <a:t>Travaillez aussi vite que possible. Ne perdez pas de temps sur les dessins avec lesquels vous avez du mal. Ignorez-les et passez au problème suivant.</a:t>
            </a:r>
          </a:p>
          <a:p>
            <a:pPr indent="-228600" algn="l">
              <a:buFont typeface="Arial" panose="020B0604020202020204" pitchFamily="34" charset="0"/>
              <a:buChar char="•"/>
            </a:pPr>
            <a:r>
              <a:rPr lang="fr-FR" sz="1600" dirty="0">
                <a:solidFill>
                  <a:schemeClr val="tx1">
                    <a:alpha val="60000"/>
                  </a:schemeClr>
                </a:solidFill>
              </a:rPr>
              <a:t>Chaque problème est composé de 2 dessins. Si vous êtes bloqué, vous n'êtes autorisé à faire que le premier dessin et à sauter le deuxième dessin et vice versa et à passer au problème suivant.</a:t>
            </a:r>
          </a:p>
          <a:p>
            <a:pPr indent="-228600" algn="l">
              <a:buFont typeface="Arial" panose="020B0604020202020204" pitchFamily="34" charset="0"/>
              <a:buChar char="•"/>
            </a:pPr>
            <a:r>
              <a:rPr lang="fr-FR" sz="1600" dirty="0">
                <a:solidFill>
                  <a:schemeClr val="tx1">
                    <a:alpha val="60000"/>
                  </a:schemeClr>
                </a:solidFill>
              </a:rPr>
              <a:t>Vous êtes également autorisé à sauter les deux dessins et à passer au problème suivant.</a:t>
            </a:r>
          </a:p>
          <a:p>
            <a:pPr indent="-228600" algn="l">
              <a:buFont typeface="Arial" panose="020B0604020202020204" pitchFamily="34" charset="0"/>
              <a:buChar char="•"/>
            </a:pPr>
            <a:r>
              <a:rPr lang="fr-FR" sz="1600" dirty="0">
                <a:solidFill>
                  <a:schemeClr val="tx1">
                    <a:alpha val="60000"/>
                  </a:schemeClr>
                </a:solidFill>
              </a:rPr>
              <a:t>S'il vous reste du temps à la fin, vous arriverez peut-être à des dessins que vous avez sautés.</a:t>
            </a:r>
          </a:p>
          <a:p>
            <a:pPr indent="-228600" algn="l">
              <a:buFont typeface="Arial" panose="020B0604020202020204" pitchFamily="34" charset="0"/>
              <a:buChar char="•"/>
            </a:pPr>
            <a:r>
              <a:rPr lang="fr-FR" sz="1600" dirty="0">
                <a:solidFill>
                  <a:schemeClr val="tx1">
                    <a:alpha val="60000"/>
                  </a:schemeClr>
                </a:solidFill>
              </a:rPr>
              <a:t>N'oubliez pas que le temps est compté et qu'il est peu probable que vous terminiez tous les problèmes. Il est donc important de travailler le plus vite possible et de ne pas perdre de temps sur des dessins qui vous posent problème.</a:t>
            </a:r>
          </a:p>
          <a:p>
            <a:pPr indent="-228600" algn="l">
              <a:buFont typeface="Arial" panose="020B0604020202020204" pitchFamily="34" charset="0"/>
              <a:buChar char="•"/>
            </a:pPr>
            <a:r>
              <a:rPr lang="fr-FR" sz="1600" dirty="0">
                <a:solidFill>
                  <a:schemeClr val="tx1">
                    <a:alpha val="60000"/>
                  </a:schemeClr>
                </a:solidFill>
              </a:rPr>
              <a:t>Il y a 30 problèmes (60 dessins au total) et vous disposez d'un temps limite de 12 minutes.</a:t>
            </a:r>
            <a:endParaRPr lang="en-US" sz="1600" dirty="0">
              <a:solidFill>
                <a:schemeClr val="tx1">
                  <a:alpha val="60000"/>
                </a:schemeClr>
              </a:solidFill>
            </a:endParaRPr>
          </a:p>
        </p:txBody>
      </p:sp>
    </p:spTree>
    <p:extLst>
      <p:ext uri="{BB962C8B-B14F-4D97-AF65-F5344CB8AC3E}">
        <p14:creationId xmlns:p14="http://schemas.microsoft.com/office/powerpoint/2010/main" val="184864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7B65-71F1-17AE-83D1-638028C31200}"/>
              </a:ext>
            </a:extLst>
          </p:cNvPr>
          <p:cNvSpPr>
            <a:spLocks noGrp="1"/>
          </p:cNvSpPr>
          <p:nvPr>
            <p:ph type="title"/>
          </p:nvPr>
        </p:nvSpPr>
        <p:spPr/>
        <p:txBody>
          <a:bodyPr/>
          <a:lstStyle/>
          <a:p>
            <a:r>
              <a:rPr lang="en-ZA" dirty="0" err="1"/>
              <a:t>Leçon</a:t>
            </a:r>
            <a:endParaRPr lang="en-ZA" dirty="0"/>
          </a:p>
        </p:txBody>
      </p:sp>
      <p:sp>
        <p:nvSpPr>
          <p:cNvPr id="3" name="Content Placeholder 2">
            <a:extLst>
              <a:ext uri="{FF2B5EF4-FFF2-40B4-BE49-F238E27FC236}">
                <a16:creationId xmlns:a16="http://schemas.microsoft.com/office/drawing/2014/main" id="{CF9E7522-B489-9A5C-A846-F85C54EF5953}"/>
              </a:ext>
            </a:extLst>
          </p:cNvPr>
          <p:cNvSpPr>
            <a:spLocks noGrp="1"/>
          </p:cNvSpPr>
          <p:nvPr>
            <p:ph idx="1"/>
          </p:nvPr>
        </p:nvSpPr>
        <p:spPr/>
        <p:txBody>
          <a:bodyPr/>
          <a:lstStyle/>
          <a:p>
            <a:endParaRPr lang="en-ZA" dirty="0"/>
          </a:p>
        </p:txBody>
      </p:sp>
    </p:spTree>
    <p:extLst>
      <p:ext uri="{BB962C8B-B14F-4D97-AF65-F5344CB8AC3E}">
        <p14:creationId xmlns:p14="http://schemas.microsoft.com/office/powerpoint/2010/main" val="2713057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8D1FEEF3-7E34-678F-5436-0DAA2870F5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7AB9E-5376-49E9-8479-2957905D483C}"/>
              </a:ext>
            </a:extLst>
          </p:cNvPr>
          <p:cNvSpPr>
            <a:spLocks noGrp="1"/>
          </p:cNvSpPr>
          <p:nvPr>
            <p:ph type="title"/>
          </p:nvPr>
        </p:nvSpPr>
        <p:spPr>
          <a:xfrm>
            <a:off x="110309" y="223412"/>
            <a:ext cx="5274491" cy="5146336"/>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fr-FR" sz="2500" b="1" dirty="0">
                <a:solidFill>
                  <a:schemeClr val="bg2"/>
                </a:solidFill>
              </a:rPr>
              <a:t>Vous allez maintenant recevoir une leçon qui vous en apprendra plus sur le fonctionnement du dictionnaire. Si vous comprenez le fonctionnement du dictionnaire, vous pourrez peut-être traduire des symboles sans utiliser le dictionnaire. Cela peut vous permettre de travailler plus rapidement dans la deuxième session où vous ferez plus de traductions. Cependant. N'oubliez pas que vous aurez le dictionnaire pour vous aider tout au long de la seconde séance et que vous pourrez vous y référer autant que vous le souhaitez.</a:t>
            </a:r>
            <a:endParaRPr lang="en-US" sz="2500" b="1" dirty="0">
              <a:solidFill>
                <a:schemeClr val="bg2"/>
              </a:solidFill>
            </a:endParaRPr>
          </a:p>
        </p:txBody>
      </p:sp>
    </p:spTree>
    <p:extLst>
      <p:ext uri="{BB962C8B-B14F-4D97-AF65-F5344CB8AC3E}">
        <p14:creationId xmlns:p14="http://schemas.microsoft.com/office/powerpoint/2010/main" val="405088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mute="1">
                <p:cTn id="16" repeatCount="indefinite" fill="hold" display="0">
                  <p:stCondLst>
                    <p:cond delay="indefinite"/>
                  </p:stCondLst>
                </p:cTn>
                <p:tgtEl>
                  <p:spTgt spid="4"/>
                </p:tgtEl>
              </p:cMediaNode>
            </p:vide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2733-5179-9E56-8C99-F25987090C5A}"/>
              </a:ext>
            </a:extLst>
          </p:cNvPr>
          <p:cNvSpPr>
            <a:spLocks noGrp="1"/>
          </p:cNvSpPr>
          <p:nvPr>
            <p:ph type="title"/>
          </p:nvPr>
        </p:nvSpPr>
        <p:spPr>
          <a:xfrm>
            <a:off x="732971" y="83119"/>
            <a:ext cx="10515600" cy="404132"/>
          </a:xfrm>
        </p:spPr>
        <p:txBody>
          <a:bodyPr>
            <a:normAutofit fontScale="90000"/>
          </a:bodyPr>
          <a:lstStyle/>
          <a:p>
            <a:r>
              <a:rPr lang="fr-FR" sz="2400" dirty="0"/>
              <a:t>Nous allons commencer par les couleurs</a:t>
            </a:r>
            <a:endParaRPr lang="en-ZA" sz="2400" dirty="0"/>
          </a:p>
        </p:txBody>
      </p:sp>
      <p:pic>
        <p:nvPicPr>
          <p:cNvPr id="3" name="Picture 2" descr="Graphical user interface, application&#10;&#10;Description automatically generated">
            <a:extLst>
              <a:ext uri="{FF2B5EF4-FFF2-40B4-BE49-F238E27FC236}">
                <a16:creationId xmlns:a16="http://schemas.microsoft.com/office/drawing/2014/main" id="{DC28995B-F52A-37EC-9ACF-5CEA846CA52A}"/>
              </a:ext>
            </a:extLst>
          </p:cNvPr>
          <p:cNvPicPr>
            <a:picLocks noChangeAspect="1"/>
          </p:cNvPicPr>
          <p:nvPr/>
        </p:nvPicPr>
        <p:blipFill rotWithShape="1">
          <a:blip r:embed="rId2"/>
          <a:srcRect l="56814" t="20023" r="23530" b="13882"/>
          <a:stretch/>
        </p:blipFill>
        <p:spPr bwMode="auto">
          <a:xfrm>
            <a:off x="3404227" y="2213202"/>
            <a:ext cx="2086738" cy="4508812"/>
          </a:xfrm>
          <a:prstGeom prst="rect">
            <a:avLst/>
          </a:prstGeom>
          <a:ln>
            <a:noFill/>
          </a:ln>
          <a:extLst>
            <a:ext uri="{53640926-AAD7-44D8-BBD7-CCE9431645EC}">
              <a14:shadowObscured xmlns:a14="http://schemas.microsoft.com/office/drawing/2010/main"/>
            </a:ext>
          </a:extLst>
        </p:spPr>
      </p:pic>
      <p:pic>
        <p:nvPicPr>
          <p:cNvPr id="7" name="Picture 6" descr="Graphical user interface, application&#10;&#10;Description automatically generated">
            <a:extLst>
              <a:ext uri="{FF2B5EF4-FFF2-40B4-BE49-F238E27FC236}">
                <a16:creationId xmlns:a16="http://schemas.microsoft.com/office/drawing/2014/main" id="{B372017F-825B-1B8F-921B-6518243CBC74}"/>
              </a:ext>
            </a:extLst>
          </p:cNvPr>
          <p:cNvPicPr>
            <a:picLocks noChangeAspect="1"/>
          </p:cNvPicPr>
          <p:nvPr/>
        </p:nvPicPr>
        <p:blipFill rotWithShape="1">
          <a:blip r:embed="rId3"/>
          <a:srcRect l="57461" t="20665" r="23366" b="16344"/>
          <a:stretch/>
        </p:blipFill>
        <p:spPr bwMode="auto">
          <a:xfrm>
            <a:off x="1465943" y="1084717"/>
            <a:ext cx="1938284" cy="3673208"/>
          </a:xfrm>
          <a:prstGeom prst="rect">
            <a:avLst/>
          </a:prstGeom>
          <a:ln>
            <a:noFill/>
          </a:ln>
          <a:extLst>
            <a:ext uri="{53640926-AAD7-44D8-BBD7-CCE9431645EC}">
              <a14:shadowObscured xmlns:a14="http://schemas.microsoft.com/office/drawing/2010/main"/>
            </a:ext>
          </a:extLst>
        </p:spPr>
      </p:pic>
      <p:sp>
        <p:nvSpPr>
          <p:cNvPr id="10" name="Rectangle: Single Corner Rounded 9">
            <a:extLst>
              <a:ext uri="{FF2B5EF4-FFF2-40B4-BE49-F238E27FC236}">
                <a16:creationId xmlns:a16="http://schemas.microsoft.com/office/drawing/2014/main" id="{C00B1F31-3E87-B2A4-4D67-322E7E718E7B}"/>
              </a:ext>
            </a:extLst>
          </p:cNvPr>
          <p:cNvSpPr/>
          <p:nvPr/>
        </p:nvSpPr>
        <p:spPr>
          <a:xfrm>
            <a:off x="0" y="946831"/>
            <a:ext cx="1465943" cy="2638198"/>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effectLst/>
                <a:latin typeface="Calibri" panose="020F0502020204030204" pitchFamily="34" charset="0"/>
                <a:ea typeface="Calibri" panose="020F0502020204030204" pitchFamily="34" charset="0"/>
                <a:cs typeface="Times New Roman" panose="02020603050405020304" pitchFamily="18" charset="0"/>
              </a:rPr>
              <a:t>Notez que le premier symbole ressemble au nouveau symbole.</a:t>
            </a:r>
            <a:endParaRPr lang="en-ZA" sz="1600" dirty="0"/>
          </a:p>
        </p:txBody>
      </p:sp>
      <p:sp>
        <p:nvSpPr>
          <p:cNvPr id="11" name="Rectangle: Single Corner Rounded 10">
            <a:extLst>
              <a:ext uri="{FF2B5EF4-FFF2-40B4-BE49-F238E27FC236}">
                <a16:creationId xmlns:a16="http://schemas.microsoft.com/office/drawing/2014/main" id="{806B5572-25A6-34CB-25F5-800D05FB80A8}"/>
              </a:ext>
            </a:extLst>
          </p:cNvPr>
          <p:cNvSpPr/>
          <p:nvPr/>
        </p:nvSpPr>
        <p:spPr>
          <a:xfrm>
            <a:off x="3926335" y="556194"/>
            <a:ext cx="1465943" cy="164011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effectLst/>
                <a:latin typeface="Calibri" panose="020F0502020204030204" pitchFamily="34" charset="0"/>
                <a:ea typeface="Calibri" panose="020F0502020204030204" pitchFamily="34" charset="0"/>
                <a:cs typeface="Times New Roman" panose="02020603050405020304" pitchFamily="18" charset="0"/>
              </a:rPr>
              <a:t>Le deuxième symbole est associé à la couleur.</a:t>
            </a:r>
            <a:endParaRPr lang="en-ZA" sz="1600" dirty="0"/>
          </a:p>
        </p:txBody>
      </p:sp>
      <p:sp>
        <p:nvSpPr>
          <p:cNvPr id="12" name="Arrow: Up 11">
            <a:extLst>
              <a:ext uri="{FF2B5EF4-FFF2-40B4-BE49-F238E27FC236}">
                <a16:creationId xmlns:a16="http://schemas.microsoft.com/office/drawing/2014/main" id="{996B4CFE-0AA2-ED6D-259F-C66E781B30C5}"/>
              </a:ext>
            </a:extLst>
          </p:cNvPr>
          <p:cNvSpPr/>
          <p:nvPr/>
        </p:nvSpPr>
        <p:spPr>
          <a:xfrm>
            <a:off x="1734457" y="4104750"/>
            <a:ext cx="377371" cy="3628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Arrow: Up 12">
            <a:extLst>
              <a:ext uri="{FF2B5EF4-FFF2-40B4-BE49-F238E27FC236}">
                <a16:creationId xmlns:a16="http://schemas.microsoft.com/office/drawing/2014/main" id="{FB7E3DD1-D18C-3429-A8BD-FD54116803AD}"/>
              </a:ext>
            </a:extLst>
          </p:cNvPr>
          <p:cNvSpPr/>
          <p:nvPr/>
        </p:nvSpPr>
        <p:spPr>
          <a:xfrm>
            <a:off x="2656114" y="4104750"/>
            <a:ext cx="377371" cy="3628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Single Corner Rounded 13">
            <a:extLst>
              <a:ext uri="{FF2B5EF4-FFF2-40B4-BE49-F238E27FC236}">
                <a16:creationId xmlns:a16="http://schemas.microsoft.com/office/drawing/2014/main" id="{0BA37A01-51F9-0661-77FE-5901964BC9BB}"/>
              </a:ext>
            </a:extLst>
          </p:cNvPr>
          <p:cNvSpPr/>
          <p:nvPr/>
        </p:nvSpPr>
        <p:spPr>
          <a:xfrm>
            <a:off x="6272810" y="333829"/>
            <a:ext cx="2420619" cy="6524171"/>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Par exemple.</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Nous associons un nuage au gris. </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sol avec du marron.</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coeur</a:t>
            </a:r>
            <a:r>
              <a:rPr lang="fr-FR" sz="1800" dirty="0">
                <a:effectLst/>
                <a:latin typeface="Calibri" panose="020F0502020204030204" pitchFamily="34" charset="0"/>
                <a:ea typeface="Calibri" panose="020F0502020204030204" pitchFamily="34" charset="0"/>
                <a:cs typeface="Times New Roman" panose="02020603050405020304" pitchFamily="18" charset="0"/>
              </a:rPr>
              <a:t> avec du rouge.</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Une vague avec du bleu.</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Une orange avec orange.</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Une bouteille de lait avec du blanc.</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Une feuille avec du vert. Le soleil avec du jaune.</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 chat avec du noir.</a:t>
            </a:r>
          </a:p>
          <a:p>
            <a:pPr marL="285750" indent="-285750">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 seau de crème avec la couleur crème.</a:t>
            </a:r>
            <a:endParaRPr lang="en-ZA" sz="1600" dirty="0"/>
          </a:p>
        </p:txBody>
      </p:sp>
    </p:spTree>
    <p:extLst>
      <p:ext uri="{BB962C8B-B14F-4D97-AF65-F5344CB8AC3E}">
        <p14:creationId xmlns:p14="http://schemas.microsoft.com/office/powerpoint/2010/main" val="227984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C8C2-5198-0B63-BC5E-1B4EDB2BFE97}"/>
              </a:ext>
            </a:extLst>
          </p:cNvPr>
          <p:cNvSpPr>
            <a:spLocks noGrp="1"/>
          </p:cNvSpPr>
          <p:nvPr>
            <p:ph type="title"/>
          </p:nvPr>
        </p:nvSpPr>
        <p:spPr/>
        <p:txBody>
          <a:bodyPr>
            <a:noAutofit/>
          </a:bodyPr>
          <a:lstStyle/>
          <a:p>
            <a:r>
              <a:rPr lang="fr-FR" sz="2000" dirty="0"/>
              <a:t>Si vous pouvez associer le premier symbole au nouveau symbole et le nouveau symbole à sa couleur, vous pouvez déterminer la signification du nouveau symbole sans vous référer au dictionnaire. Par exemple l'avant-dernier symbole, le triangle ressemble à un cœur et on associe un cœur à la couleur rouge. Vous aurez le temps d'étudier ces associations plus tard.</a:t>
            </a:r>
            <a:endParaRPr lang="en-ZA" sz="2000" dirty="0"/>
          </a:p>
        </p:txBody>
      </p:sp>
      <p:pic>
        <p:nvPicPr>
          <p:cNvPr id="3" name="Picture 2">
            <a:extLst>
              <a:ext uri="{FF2B5EF4-FFF2-40B4-BE49-F238E27FC236}">
                <a16:creationId xmlns:a16="http://schemas.microsoft.com/office/drawing/2014/main" id="{8111AA22-AE86-027C-B569-BC90A0821FAD}"/>
              </a:ext>
            </a:extLst>
          </p:cNvPr>
          <p:cNvPicPr>
            <a:picLocks noChangeAspect="1"/>
          </p:cNvPicPr>
          <p:nvPr/>
        </p:nvPicPr>
        <p:blipFill rotWithShape="1">
          <a:blip r:embed="rId2"/>
          <a:srcRect l="58691" t="18397" r="23214" b="28016"/>
          <a:stretch/>
        </p:blipFill>
        <p:spPr>
          <a:xfrm>
            <a:off x="1306286" y="2420032"/>
            <a:ext cx="2206171" cy="3673208"/>
          </a:xfrm>
          <a:prstGeom prst="rect">
            <a:avLst/>
          </a:prstGeom>
        </p:spPr>
      </p:pic>
      <p:sp>
        <p:nvSpPr>
          <p:cNvPr id="4" name="Arrow: Left 3">
            <a:extLst>
              <a:ext uri="{FF2B5EF4-FFF2-40B4-BE49-F238E27FC236}">
                <a16:creationId xmlns:a16="http://schemas.microsoft.com/office/drawing/2014/main" id="{A42953D4-627F-F988-F9F3-16D25FF2795D}"/>
              </a:ext>
            </a:extLst>
          </p:cNvPr>
          <p:cNvSpPr/>
          <p:nvPr/>
        </p:nvSpPr>
        <p:spPr>
          <a:xfrm rot="10800000">
            <a:off x="435429" y="5007429"/>
            <a:ext cx="870857" cy="203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97134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C8C2-5198-0B63-BC5E-1B4EDB2BFE97}"/>
              </a:ext>
            </a:extLst>
          </p:cNvPr>
          <p:cNvSpPr>
            <a:spLocks noGrp="1"/>
          </p:cNvSpPr>
          <p:nvPr>
            <p:ph type="title"/>
          </p:nvPr>
        </p:nvSpPr>
        <p:spPr/>
        <p:txBody>
          <a:bodyPr>
            <a:noAutofit/>
          </a:bodyPr>
          <a:lstStyle/>
          <a:p>
            <a:r>
              <a:rPr lang="fr-FR" sz="2000" dirty="0"/>
              <a:t>Nous allons maintenant expliquer les vêtements</a:t>
            </a:r>
            <a:endParaRPr lang="en-ZA" sz="2000" dirty="0"/>
          </a:p>
        </p:txBody>
      </p:sp>
      <p:pic>
        <p:nvPicPr>
          <p:cNvPr id="6" name="Picture 5" descr="A picture containing graphical user interface&#10;&#10;Description automatically generated">
            <a:extLst>
              <a:ext uri="{FF2B5EF4-FFF2-40B4-BE49-F238E27FC236}">
                <a16:creationId xmlns:a16="http://schemas.microsoft.com/office/drawing/2014/main" id="{FBCF1073-25D5-C77C-E10D-E35EBB59E9CF}"/>
              </a:ext>
            </a:extLst>
          </p:cNvPr>
          <p:cNvPicPr>
            <a:picLocks noChangeAspect="1"/>
          </p:cNvPicPr>
          <p:nvPr/>
        </p:nvPicPr>
        <p:blipFill rotWithShape="1">
          <a:blip r:embed="rId2"/>
          <a:srcRect l="58013" t="20501" r="23809" b="13363"/>
          <a:stretch/>
        </p:blipFill>
        <p:spPr bwMode="auto">
          <a:xfrm>
            <a:off x="1701702" y="1462314"/>
            <a:ext cx="2206172" cy="4841268"/>
          </a:xfrm>
          <a:prstGeom prst="rect">
            <a:avLst/>
          </a:prstGeom>
          <a:ln>
            <a:noFill/>
          </a:ln>
          <a:extLst>
            <a:ext uri="{53640926-AAD7-44D8-BBD7-CCE9431645EC}">
              <a14:shadowObscured xmlns:a14="http://schemas.microsoft.com/office/drawing/2010/main"/>
            </a:ext>
          </a:extLst>
        </p:spPr>
      </p:pic>
      <p:pic>
        <p:nvPicPr>
          <p:cNvPr id="7" name="Picture 6" descr="Graphical user interface&#10;&#10;Description automatically generated with medium confidence">
            <a:extLst>
              <a:ext uri="{FF2B5EF4-FFF2-40B4-BE49-F238E27FC236}">
                <a16:creationId xmlns:a16="http://schemas.microsoft.com/office/drawing/2014/main" id="{423FFF9A-B112-4B54-BB88-1315315CC267}"/>
              </a:ext>
            </a:extLst>
          </p:cNvPr>
          <p:cNvPicPr>
            <a:picLocks noChangeAspect="1"/>
          </p:cNvPicPr>
          <p:nvPr/>
        </p:nvPicPr>
        <p:blipFill rotWithShape="1">
          <a:blip r:embed="rId3"/>
          <a:srcRect l="57189" t="20338" r="23436" b="13369"/>
          <a:stretch/>
        </p:blipFill>
        <p:spPr bwMode="auto">
          <a:xfrm>
            <a:off x="6096000" y="1441393"/>
            <a:ext cx="2097305" cy="4862190"/>
          </a:xfrm>
          <a:prstGeom prst="rect">
            <a:avLst/>
          </a:prstGeom>
          <a:ln>
            <a:noFill/>
          </a:ln>
          <a:extLst>
            <a:ext uri="{53640926-AAD7-44D8-BBD7-CCE9431645EC}">
              <a14:shadowObscured xmlns:a14="http://schemas.microsoft.com/office/drawing/2010/main"/>
            </a:ext>
          </a:extLst>
        </p:spPr>
      </p:pic>
      <p:sp>
        <p:nvSpPr>
          <p:cNvPr id="8" name="Rectangle: Single Corner Rounded 7">
            <a:extLst>
              <a:ext uri="{FF2B5EF4-FFF2-40B4-BE49-F238E27FC236}">
                <a16:creationId xmlns:a16="http://schemas.microsoft.com/office/drawing/2014/main" id="{6DC10A9E-AF0D-9012-2863-5D051AE37285}"/>
              </a:ext>
            </a:extLst>
          </p:cNvPr>
          <p:cNvSpPr/>
          <p:nvPr/>
        </p:nvSpPr>
        <p:spPr>
          <a:xfrm>
            <a:off x="39913" y="1518667"/>
            <a:ext cx="1465943" cy="461214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effectLst/>
                <a:latin typeface="Calibri" panose="020F0502020204030204" pitchFamily="34" charset="0"/>
                <a:ea typeface="Calibri" panose="020F0502020204030204" pitchFamily="34" charset="0"/>
                <a:cs typeface="Times New Roman" panose="02020603050405020304" pitchFamily="18" charset="0"/>
              </a:rPr>
              <a:t>Notez que le deuxième symbole est caché à l'intérieur de toutes les lignes supplémentaires. Si vous apprenez à ignorer les lignes supplémentaires, vous serez en mesure d'identifier le deuxième symbole.</a:t>
            </a:r>
            <a:endParaRPr lang="en-ZA" sz="1600" dirty="0"/>
          </a:p>
        </p:txBody>
      </p:sp>
      <p:cxnSp>
        <p:nvCxnSpPr>
          <p:cNvPr id="10" name="Straight Arrow Connector 9">
            <a:extLst>
              <a:ext uri="{FF2B5EF4-FFF2-40B4-BE49-F238E27FC236}">
                <a16:creationId xmlns:a16="http://schemas.microsoft.com/office/drawing/2014/main" id="{5BAED23F-AE8D-8D5F-A949-91CDC65493FB}"/>
              </a:ext>
            </a:extLst>
          </p:cNvPr>
          <p:cNvCxnSpPr/>
          <p:nvPr/>
        </p:nvCxnSpPr>
        <p:spPr>
          <a:xfrm flipH="1">
            <a:off x="3512457" y="1462314"/>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37589A5-2F77-AF34-E3E5-B7DF3D3D7D12}"/>
              </a:ext>
            </a:extLst>
          </p:cNvPr>
          <p:cNvCxnSpPr/>
          <p:nvPr/>
        </p:nvCxnSpPr>
        <p:spPr>
          <a:xfrm flipH="1">
            <a:off x="2128201" y="1469345"/>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4FBB76D-398C-3FDA-0FD3-E6747BAD1A84}"/>
              </a:ext>
            </a:extLst>
          </p:cNvPr>
          <p:cNvCxnSpPr/>
          <p:nvPr/>
        </p:nvCxnSpPr>
        <p:spPr>
          <a:xfrm flipH="1">
            <a:off x="3577773" y="3893457"/>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E21A59F-6B85-44F6-54F8-5C5DF369B685}"/>
              </a:ext>
            </a:extLst>
          </p:cNvPr>
          <p:cNvCxnSpPr/>
          <p:nvPr/>
        </p:nvCxnSpPr>
        <p:spPr>
          <a:xfrm flipH="1">
            <a:off x="2193517" y="3900488"/>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Single Corner Rounded 13">
            <a:extLst>
              <a:ext uri="{FF2B5EF4-FFF2-40B4-BE49-F238E27FC236}">
                <a16:creationId xmlns:a16="http://schemas.microsoft.com/office/drawing/2014/main" id="{154E685E-4427-CB8F-F819-C8C4F187BCF0}"/>
              </a:ext>
            </a:extLst>
          </p:cNvPr>
          <p:cNvSpPr/>
          <p:nvPr/>
        </p:nvSpPr>
        <p:spPr>
          <a:xfrm>
            <a:off x="4127349" y="1441392"/>
            <a:ext cx="1465943" cy="461214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effectLst/>
                <a:latin typeface="Calibri" panose="020F0502020204030204" pitchFamily="34" charset="0"/>
                <a:ea typeface="Calibri" panose="020F0502020204030204" pitchFamily="34" charset="0"/>
                <a:cs typeface="Times New Roman" panose="02020603050405020304" pitchFamily="18" charset="0"/>
              </a:rPr>
              <a:t>Notez que le deuxième symbole ressemble toujours au vêtement qu'il représente. Le troisième symbole en est un bon exemple. Il ressemble à un gant.</a:t>
            </a:r>
            <a:endParaRPr lang="en-ZA" sz="1600" dirty="0"/>
          </a:p>
        </p:txBody>
      </p:sp>
      <p:cxnSp>
        <p:nvCxnSpPr>
          <p:cNvPr id="15" name="Straight Arrow Connector 14">
            <a:extLst>
              <a:ext uri="{FF2B5EF4-FFF2-40B4-BE49-F238E27FC236}">
                <a16:creationId xmlns:a16="http://schemas.microsoft.com/office/drawing/2014/main" id="{D827653B-FFA2-77F2-21E4-E4992C876BBB}"/>
              </a:ext>
            </a:extLst>
          </p:cNvPr>
          <p:cNvCxnSpPr>
            <a:cxnSpLocks/>
          </p:cNvCxnSpPr>
          <p:nvPr/>
        </p:nvCxnSpPr>
        <p:spPr>
          <a:xfrm>
            <a:off x="6096000" y="2046515"/>
            <a:ext cx="373850" cy="246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40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C8C2-5198-0B63-BC5E-1B4EDB2BFE97}"/>
              </a:ext>
            </a:extLst>
          </p:cNvPr>
          <p:cNvSpPr>
            <a:spLocks noGrp="1"/>
          </p:cNvSpPr>
          <p:nvPr>
            <p:ph type="title"/>
          </p:nvPr>
        </p:nvSpPr>
        <p:spPr/>
        <p:txBody>
          <a:bodyPr>
            <a:noAutofit/>
          </a:bodyPr>
          <a:lstStyle/>
          <a:p>
            <a:r>
              <a:rPr lang="fr-FR" sz="2000" dirty="0"/>
              <a:t>Si vous apprenez à ignorer toutes les lignes supplémentaires du premier dessin, vous pourrez identifier le nouveau dessin, et le nouveau dessin vous rappellera le vêtement qu'il représente. Vous aurez le temps d'étudier ces associations plus tard.</a:t>
            </a:r>
            <a:endParaRPr lang="en-ZA" sz="2000" dirty="0"/>
          </a:p>
        </p:txBody>
      </p:sp>
      <p:pic>
        <p:nvPicPr>
          <p:cNvPr id="4" name="Picture 3">
            <a:extLst>
              <a:ext uri="{FF2B5EF4-FFF2-40B4-BE49-F238E27FC236}">
                <a16:creationId xmlns:a16="http://schemas.microsoft.com/office/drawing/2014/main" id="{16439ED4-2ECD-946E-AB7E-48AD2FBECCA1}"/>
              </a:ext>
            </a:extLst>
          </p:cNvPr>
          <p:cNvPicPr>
            <a:picLocks noChangeAspect="1"/>
          </p:cNvPicPr>
          <p:nvPr/>
        </p:nvPicPr>
        <p:blipFill rotWithShape="1">
          <a:blip r:embed="rId2"/>
          <a:srcRect l="59059" t="18591" r="23461" b="25978"/>
          <a:stretch/>
        </p:blipFill>
        <p:spPr>
          <a:xfrm>
            <a:off x="1538515" y="1690688"/>
            <a:ext cx="3106056" cy="4942341"/>
          </a:xfrm>
          <a:prstGeom prst="rect">
            <a:avLst/>
          </a:prstGeom>
        </p:spPr>
      </p:pic>
    </p:spTree>
    <p:extLst>
      <p:ext uri="{BB962C8B-B14F-4D97-AF65-F5344CB8AC3E}">
        <p14:creationId xmlns:p14="http://schemas.microsoft.com/office/powerpoint/2010/main" val="36928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C8C2-5198-0B63-BC5E-1B4EDB2BFE97}"/>
              </a:ext>
            </a:extLst>
          </p:cNvPr>
          <p:cNvSpPr>
            <a:spLocks noGrp="1"/>
          </p:cNvSpPr>
          <p:nvPr>
            <p:ph type="title"/>
          </p:nvPr>
        </p:nvSpPr>
        <p:spPr/>
        <p:txBody>
          <a:bodyPr>
            <a:noAutofit/>
          </a:bodyPr>
          <a:lstStyle/>
          <a:p>
            <a:r>
              <a:rPr lang="fr-FR" sz="2000" dirty="0"/>
              <a:t>Nous allons maintenant expliquer les nombres. C'est plus difficile que les catégories précédentes.</a:t>
            </a:r>
            <a:endParaRPr lang="en-ZA" sz="2000" dirty="0"/>
          </a:p>
        </p:txBody>
      </p:sp>
      <p:sp>
        <p:nvSpPr>
          <p:cNvPr id="8" name="Rectangle: Single Corner Rounded 7">
            <a:extLst>
              <a:ext uri="{FF2B5EF4-FFF2-40B4-BE49-F238E27FC236}">
                <a16:creationId xmlns:a16="http://schemas.microsoft.com/office/drawing/2014/main" id="{6DC10A9E-AF0D-9012-2863-5D051AE37285}"/>
              </a:ext>
            </a:extLst>
          </p:cNvPr>
          <p:cNvSpPr/>
          <p:nvPr/>
        </p:nvSpPr>
        <p:spPr>
          <a:xfrm>
            <a:off x="39913" y="1518667"/>
            <a:ext cx="1465943" cy="461214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premier dessin comporte toujours une ou plusieurs courtes lignes horizontales en haut. Par exemple: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Single Corner Rounded 13">
            <a:extLst>
              <a:ext uri="{FF2B5EF4-FFF2-40B4-BE49-F238E27FC236}">
                <a16:creationId xmlns:a16="http://schemas.microsoft.com/office/drawing/2014/main" id="{154E685E-4427-CB8F-F819-C8C4F187BCF0}"/>
              </a:ext>
            </a:extLst>
          </p:cNvPr>
          <p:cNvSpPr/>
          <p:nvPr/>
        </p:nvSpPr>
        <p:spPr>
          <a:xfrm>
            <a:off x="4127349" y="1441391"/>
            <a:ext cx="1465943" cy="5051483"/>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Les trois premiers dessins ont une ligne plate.</a:t>
            </a: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  Les trois suivants ont deux lignes plates.</a:t>
            </a: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Les trois suivants ont trois lignes plates.</a:t>
            </a: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Les trois derniers ont quatre lignes plates</a:t>
            </a:r>
            <a:r>
              <a:rPr lang="en-ZA" sz="1600" dirty="0">
                <a:latin typeface="Calibri" panose="020F0502020204030204" pitchFamily="34" charset="0"/>
                <a:cs typeface="Times New Roman" panose="02020603050405020304" pitchFamily="18" charset="0"/>
              </a:rPr>
              <a:t>.</a:t>
            </a:r>
            <a:endParaRPr lang="en-ZA" sz="1600" dirty="0"/>
          </a:p>
        </p:txBody>
      </p:sp>
      <p:pic>
        <p:nvPicPr>
          <p:cNvPr id="3" name="Picture 2">
            <a:extLst>
              <a:ext uri="{FF2B5EF4-FFF2-40B4-BE49-F238E27FC236}">
                <a16:creationId xmlns:a16="http://schemas.microsoft.com/office/drawing/2014/main" id="{7CB77DA8-C40C-FB45-16E3-8659ADF344F9}"/>
              </a:ext>
            </a:extLst>
          </p:cNvPr>
          <p:cNvPicPr>
            <a:picLocks noChangeAspect="1"/>
          </p:cNvPicPr>
          <p:nvPr/>
        </p:nvPicPr>
        <p:blipFill rotWithShape="1">
          <a:blip r:embed="rId2"/>
          <a:srcRect l="57465" t="20338" r="22812" b="13715"/>
          <a:stretch/>
        </p:blipFill>
        <p:spPr bwMode="auto">
          <a:xfrm>
            <a:off x="1678768" y="1950315"/>
            <a:ext cx="1993183" cy="4180491"/>
          </a:xfrm>
          <a:prstGeom prst="rect">
            <a:avLst/>
          </a:prstGeom>
          <a:ln>
            <a:noFill/>
          </a:ln>
          <a:extLst>
            <a:ext uri="{53640926-AAD7-44D8-BBD7-CCE9431645EC}">
              <a14:shadowObscured xmlns:a14="http://schemas.microsoft.com/office/drawing/2010/main"/>
            </a:ext>
          </a:extLst>
        </p:spPr>
      </p:pic>
      <p:cxnSp>
        <p:nvCxnSpPr>
          <p:cNvPr id="11" name="Straight Arrow Connector 10">
            <a:extLst>
              <a:ext uri="{FF2B5EF4-FFF2-40B4-BE49-F238E27FC236}">
                <a16:creationId xmlns:a16="http://schemas.microsoft.com/office/drawing/2014/main" id="{B37589A5-2F77-AF34-E3E5-B7DF3D3D7D12}"/>
              </a:ext>
            </a:extLst>
          </p:cNvPr>
          <p:cNvCxnSpPr/>
          <p:nvPr/>
        </p:nvCxnSpPr>
        <p:spPr>
          <a:xfrm flipH="1">
            <a:off x="2237230" y="1798512"/>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E4E0B6F-33CD-9C77-CEEB-2DED069DB1ED}"/>
              </a:ext>
            </a:extLst>
          </p:cNvPr>
          <p:cNvCxnSpPr/>
          <p:nvPr/>
        </p:nvCxnSpPr>
        <p:spPr>
          <a:xfrm flipH="1">
            <a:off x="2223477" y="2792185"/>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1EE449-F7C1-3A0D-D39F-45CC67B4665C}"/>
              </a:ext>
            </a:extLst>
          </p:cNvPr>
          <p:cNvCxnSpPr/>
          <p:nvPr/>
        </p:nvCxnSpPr>
        <p:spPr>
          <a:xfrm flipH="1">
            <a:off x="2210854" y="3785858"/>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EBE1033-5A2E-F652-D025-A33ABF321B7B}"/>
              </a:ext>
            </a:extLst>
          </p:cNvPr>
          <p:cNvCxnSpPr/>
          <p:nvPr/>
        </p:nvCxnSpPr>
        <p:spPr>
          <a:xfrm flipH="1">
            <a:off x="2210853" y="4741915"/>
            <a:ext cx="395417" cy="228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Left Brace 17">
            <a:extLst>
              <a:ext uri="{FF2B5EF4-FFF2-40B4-BE49-F238E27FC236}">
                <a16:creationId xmlns:a16="http://schemas.microsoft.com/office/drawing/2014/main" id="{E4B1868D-19FE-C5E9-6DF4-E9EC9E1ED044}"/>
              </a:ext>
            </a:extLst>
          </p:cNvPr>
          <p:cNvSpPr/>
          <p:nvPr/>
        </p:nvSpPr>
        <p:spPr>
          <a:xfrm>
            <a:off x="1720769" y="2046515"/>
            <a:ext cx="287795" cy="7456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9" name="Left Brace 18">
            <a:extLst>
              <a:ext uri="{FF2B5EF4-FFF2-40B4-BE49-F238E27FC236}">
                <a16:creationId xmlns:a16="http://schemas.microsoft.com/office/drawing/2014/main" id="{382427A7-D919-0997-2EC5-CC5D746FE812}"/>
              </a:ext>
            </a:extLst>
          </p:cNvPr>
          <p:cNvSpPr/>
          <p:nvPr/>
        </p:nvSpPr>
        <p:spPr>
          <a:xfrm>
            <a:off x="1625871" y="3020559"/>
            <a:ext cx="287795" cy="7456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0" name="Left Brace 19">
            <a:extLst>
              <a:ext uri="{FF2B5EF4-FFF2-40B4-BE49-F238E27FC236}">
                <a16:creationId xmlns:a16="http://schemas.microsoft.com/office/drawing/2014/main" id="{2AB99546-8905-D30D-8819-FFF9A10333FB}"/>
              </a:ext>
            </a:extLst>
          </p:cNvPr>
          <p:cNvSpPr/>
          <p:nvPr/>
        </p:nvSpPr>
        <p:spPr>
          <a:xfrm>
            <a:off x="1676741" y="3977596"/>
            <a:ext cx="287795" cy="7456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21" name="Left Brace 20">
            <a:extLst>
              <a:ext uri="{FF2B5EF4-FFF2-40B4-BE49-F238E27FC236}">
                <a16:creationId xmlns:a16="http://schemas.microsoft.com/office/drawing/2014/main" id="{D905EAC6-4E2E-F719-7865-9A1369E2FFA1}"/>
              </a:ext>
            </a:extLst>
          </p:cNvPr>
          <p:cNvSpPr/>
          <p:nvPr/>
        </p:nvSpPr>
        <p:spPr>
          <a:xfrm>
            <a:off x="1583747" y="5034871"/>
            <a:ext cx="287795" cy="7456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pic>
        <p:nvPicPr>
          <p:cNvPr id="22" name="Picture 21">
            <a:extLst>
              <a:ext uri="{FF2B5EF4-FFF2-40B4-BE49-F238E27FC236}">
                <a16:creationId xmlns:a16="http://schemas.microsoft.com/office/drawing/2014/main" id="{3BA5ECAB-197D-9CA6-9C42-D2226F22B3C3}"/>
              </a:ext>
            </a:extLst>
          </p:cNvPr>
          <p:cNvPicPr>
            <a:picLocks noChangeAspect="1"/>
          </p:cNvPicPr>
          <p:nvPr/>
        </p:nvPicPr>
        <p:blipFill rotWithShape="1">
          <a:blip r:embed="rId2"/>
          <a:srcRect l="57465" t="20338" r="22812" b="13715"/>
          <a:stretch/>
        </p:blipFill>
        <p:spPr bwMode="auto">
          <a:xfrm>
            <a:off x="7726947" y="1335314"/>
            <a:ext cx="2984596" cy="5157561"/>
          </a:xfrm>
          <a:prstGeom prst="rect">
            <a:avLst/>
          </a:prstGeom>
          <a:ln>
            <a:noFill/>
          </a:ln>
          <a:extLst>
            <a:ext uri="{53640926-AAD7-44D8-BBD7-CCE9431645EC}">
              <a14:shadowObscured xmlns:a14="http://schemas.microsoft.com/office/drawing/2010/main"/>
            </a:ext>
          </a:extLst>
        </p:spPr>
      </p:pic>
      <p:sp>
        <p:nvSpPr>
          <p:cNvPr id="23" name="Rectangle: Single Corner Rounded 22">
            <a:extLst>
              <a:ext uri="{FF2B5EF4-FFF2-40B4-BE49-F238E27FC236}">
                <a16:creationId xmlns:a16="http://schemas.microsoft.com/office/drawing/2014/main" id="{92963BC6-EA71-F128-ABDF-F9234F5FD83A}"/>
              </a:ext>
            </a:extLst>
          </p:cNvPr>
          <p:cNvSpPr/>
          <p:nvPr/>
        </p:nvSpPr>
        <p:spPr>
          <a:xfrm>
            <a:off x="5927148" y="1441392"/>
            <a:ext cx="1465943" cy="461214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effectLst/>
                <a:latin typeface="Calibri" panose="020F0502020204030204" pitchFamily="34" charset="0"/>
                <a:ea typeface="Calibri" panose="020F0502020204030204" pitchFamily="34" charset="0"/>
                <a:cs typeface="Times New Roman" panose="02020603050405020304" pitchFamily="18" charset="0"/>
              </a:rPr>
              <a:t>Il y a des points noirs dans le nouveau dessin. Notez que le nombre de points noirs dans le nouveau dessin correspond au nombre de lignes plates courtes dans le premier dessin.</a:t>
            </a:r>
            <a:endParaRPr lang="en-ZA" sz="1600" dirty="0"/>
          </a:p>
        </p:txBody>
      </p:sp>
      <p:sp>
        <p:nvSpPr>
          <p:cNvPr id="24" name="Rectangle: Single Corner Rounded 23">
            <a:extLst>
              <a:ext uri="{FF2B5EF4-FFF2-40B4-BE49-F238E27FC236}">
                <a16:creationId xmlns:a16="http://schemas.microsoft.com/office/drawing/2014/main" id="{A2ED2E7D-A78E-4991-A4BE-128C70026A52}"/>
              </a:ext>
            </a:extLst>
          </p:cNvPr>
          <p:cNvSpPr/>
          <p:nvPr/>
        </p:nvSpPr>
        <p:spPr>
          <a:xfrm>
            <a:off x="10788061" y="1001486"/>
            <a:ext cx="1465943" cy="570411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Une ligne plate = un point</a:t>
            </a: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Deux lignes plates = deux points</a:t>
            </a: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Trois lignes plates = trois points</a:t>
            </a: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Quatre lignes plates = quatre points</a:t>
            </a:r>
            <a:endParaRPr lang="en-ZA" sz="1600" dirty="0"/>
          </a:p>
        </p:txBody>
      </p:sp>
      <p:cxnSp>
        <p:nvCxnSpPr>
          <p:cNvPr id="26" name="Straight Arrow Connector 25">
            <a:extLst>
              <a:ext uri="{FF2B5EF4-FFF2-40B4-BE49-F238E27FC236}">
                <a16:creationId xmlns:a16="http://schemas.microsoft.com/office/drawing/2014/main" id="{50C14B07-6F61-BEA5-9815-6C1642983651}"/>
              </a:ext>
            </a:extLst>
          </p:cNvPr>
          <p:cNvCxnSpPr/>
          <p:nvPr/>
        </p:nvCxnSpPr>
        <p:spPr>
          <a:xfrm flipH="1">
            <a:off x="8563429" y="1441392"/>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1482783-F245-8A9A-7FDE-4951DF5E14BC}"/>
              </a:ext>
            </a:extLst>
          </p:cNvPr>
          <p:cNvCxnSpPr/>
          <p:nvPr/>
        </p:nvCxnSpPr>
        <p:spPr>
          <a:xfrm flipH="1">
            <a:off x="10254344" y="1441392"/>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8C19A67-BC67-DA98-9347-3B415F00D476}"/>
              </a:ext>
            </a:extLst>
          </p:cNvPr>
          <p:cNvCxnSpPr/>
          <p:nvPr/>
        </p:nvCxnSpPr>
        <p:spPr>
          <a:xfrm flipH="1">
            <a:off x="10254344" y="1909920"/>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38C004-3506-7339-7331-1897060254DB}"/>
              </a:ext>
            </a:extLst>
          </p:cNvPr>
          <p:cNvCxnSpPr/>
          <p:nvPr/>
        </p:nvCxnSpPr>
        <p:spPr>
          <a:xfrm flipH="1">
            <a:off x="10254344" y="2251006"/>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87B8C1E-0D21-87EB-9664-33E85A329C9B}"/>
              </a:ext>
            </a:extLst>
          </p:cNvPr>
          <p:cNvCxnSpPr/>
          <p:nvPr/>
        </p:nvCxnSpPr>
        <p:spPr>
          <a:xfrm flipH="1">
            <a:off x="10254344" y="2619386"/>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A59AD3F-A4E6-1999-817A-1BA9F82059F4}"/>
              </a:ext>
            </a:extLst>
          </p:cNvPr>
          <p:cNvCxnSpPr/>
          <p:nvPr/>
        </p:nvCxnSpPr>
        <p:spPr>
          <a:xfrm flipH="1">
            <a:off x="10254344" y="3087914"/>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5E28D16-FD95-E818-6C71-9FBACAD3E629}"/>
              </a:ext>
            </a:extLst>
          </p:cNvPr>
          <p:cNvCxnSpPr/>
          <p:nvPr/>
        </p:nvCxnSpPr>
        <p:spPr>
          <a:xfrm flipH="1">
            <a:off x="10254344" y="3429000"/>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53D91B5-659C-E0AA-A555-2D0BCFE1923F}"/>
              </a:ext>
            </a:extLst>
          </p:cNvPr>
          <p:cNvCxnSpPr/>
          <p:nvPr/>
        </p:nvCxnSpPr>
        <p:spPr>
          <a:xfrm flipH="1">
            <a:off x="10254344" y="3913652"/>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F4E4E8F-6A45-E588-F4D3-3E59B0DB485F}"/>
              </a:ext>
            </a:extLst>
          </p:cNvPr>
          <p:cNvCxnSpPr/>
          <p:nvPr/>
        </p:nvCxnSpPr>
        <p:spPr>
          <a:xfrm flipH="1">
            <a:off x="10254344" y="4382180"/>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5A903F2-3B21-51D4-6F88-A9C4B8FE0AA2}"/>
              </a:ext>
            </a:extLst>
          </p:cNvPr>
          <p:cNvCxnSpPr/>
          <p:nvPr/>
        </p:nvCxnSpPr>
        <p:spPr>
          <a:xfrm flipH="1">
            <a:off x="10254344" y="4723266"/>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4F0A657-DF62-D6F5-32D2-2392B14B198E}"/>
              </a:ext>
            </a:extLst>
          </p:cNvPr>
          <p:cNvCxnSpPr/>
          <p:nvPr/>
        </p:nvCxnSpPr>
        <p:spPr>
          <a:xfrm flipH="1">
            <a:off x="10254344" y="5107677"/>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681FB71-F1F0-4F99-D397-69DAB23CED82}"/>
              </a:ext>
            </a:extLst>
          </p:cNvPr>
          <p:cNvCxnSpPr/>
          <p:nvPr/>
        </p:nvCxnSpPr>
        <p:spPr>
          <a:xfrm flipH="1">
            <a:off x="10254344" y="5576205"/>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69DECAF-683C-2859-FA15-3C72DD31B0F1}"/>
              </a:ext>
            </a:extLst>
          </p:cNvPr>
          <p:cNvCxnSpPr/>
          <p:nvPr/>
        </p:nvCxnSpPr>
        <p:spPr>
          <a:xfrm flipH="1">
            <a:off x="10254344" y="5917291"/>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F201087-7FF4-BB7A-3B44-07A35D6A4E99}"/>
              </a:ext>
            </a:extLst>
          </p:cNvPr>
          <p:cNvCxnSpPr/>
          <p:nvPr/>
        </p:nvCxnSpPr>
        <p:spPr>
          <a:xfrm flipH="1">
            <a:off x="8563429" y="2619386"/>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F4BD7FF-02FB-822E-C339-71E69E78E5F0}"/>
              </a:ext>
            </a:extLst>
          </p:cNvPr>
          <p:cNvCxnSpPr/>
          <p:nvPr/>
        </p:nvCxnSpPr>
        <p:spPr>
          <a:xfrm flipH="1">
            <a:off x="8563429" y="3885088"/>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34E083D-088A-2ED3-69A7-5F5A25494231}"/>
              </a:ext>
            </a:extLst>
          </p:cNvPr>
          <p:cNvCxnSpPr/>
          <p:nvPr/>
        </p:nvCxnSpPr>
        <p:spPr>
          <a:xfrm flipH="1">
            <a:off x="8563429" y="5107677"/>
            <a:ext cx="3338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2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6"/>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4" grpId="0" animBg="1"/>
      <p:bldP spid="18" grpId="0" animBg="1"/>
      <p:bldP spid="19" grpId="0" animBg="1"/>
      <p:bldP spid="20" grpId="0" animBg="1"/>
      <p:bldP spid="21"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C8C2-5198-0B63-BC5E-1B4EDB2BFE97}"/>
              </a:ext>
            </a:extLst>
          </p:cNvPr>
          <p:cNvSpPr>
            <a:spLocks noGrp="1"/>
          </p:cNvSpPr>
          <p:nvPr>
            <p:ph type="title"/>
          </p:nvPr>
        </p:nvSpPr>
        <p:spPr>
          <a:xfrm>
            <a:off x="1485493" y="248717"/>
            <a:ext cx="10515600" cy="1325563"/>
          </a:xfrm>
        </p:spPr>
        <p:txBody>
          <a:bodyPr>
            <a:noAutofit/>
          </a:bodyPr>
          <a:lstStyle/>
          <a:p>
            <a:r>
              <a:rPr lang="fr-FR" sz="2000" dirty="0"/>
              <a:t>Notez également ce qui suit</a:t>
            </a:r>
            <a:endParaRPr lang="en-ZA" sz="2000" dirty="0"/>
          </a:p>
        </p:txBody>
      </p:sp>
      <p:sp>
        <p:nvSpPr>
          <p:cNvPr id="8" name="Rectangle: Single Corner Rounded 7">
            <a:extLst>
              <a:ext uri="{FF2B5EF4-FFF2-40B4-BE49-F238E27FC236}">
                <a16:creationId xmlns:a16="http://schemas.microsoft.com/office/drawing/2014/main" id="{6DC10A9E-AF0D-9012-2863-5D051AE37285}"/>
              </a:ext>
            </a:extLst>
          </p:cNvPr>
          <p:cNvSpPr/>
          <p:nvPr/>
        </p:nvSpPr>
        <p:spPr>
          <a:xfrm>
            <a:off x="1980579" y="1409583"/>
            <a:ext cx="1498601" cy="461214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Chaque dessin de la première colonne a quelque chose à côté.</a:t>
            </a:r>
          </a:p>
          <a:p>
            <a:pPr marL="285750" indent="-285750">
              <a:lnSpc>
                <a:spcPct val="107000"/>
              </a:lnSpc>
              <a:spcAft>
                <a:spcPts val="800"/>
              </a:spcAft>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 espace vide</a:t>
            </a:r>
          </a:p>
          <a:p>
            <a:pPr marL="285750" indent="-285750">
              <a:lnSpc>
                <a:spcPct val="107000"/>
              </a:lnSpc>
              <a:spcAft>
                <a:spcPts val="800"/>
              </a:spcAft>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Une ligne verticale</a:t>
            </a:r>
          </a:p>
          <a:p>
            <a:pPr marL="285750" indent="-285750">
              <a:lnSpc>
                <a:spcPct val="107000"/>
              </a:lnSpc>
              <a:spcAft>
                <a:spcPts val="800"/>
              </a:spcAft>
              <a:buFont typeface="Wingdings" panose="05000000000000000000" pitchFamily="2" charset="2"/>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Ou deux lignes qui font un plus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Single Corner Rounded 13">
            <a:extLst>
              <a:ext uri="{FF2B5EF4-FFF2-40B4-BE49-F238E27FC236}">
                <a16:creationId xmlns:a16="http://schemas.microsoft.com/office/drawing/2014/main" id="{154E685E-4427-CB8F-F819-C8C4F187BCF0}"/>
              </a:ext>
            </a:extLst>
          </p:cNvPr>
          <p:cNvSpPr/>
          <p:nvPr/>
        </p:nvSpPr>
        <p:spPr>
          <a:xfrm>
            <a:off x="8284023" y="624114"/>
            <a:ext cx="2463951" cy="556230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effectLst/>
                <a:latin typeface="Calibri" panose="020F0502020204030204" pitchFamily="34" charset="0"/>
                <a:ea typeface="Calibri" panose="020F0502020204030204" pitchFamily="34" charset="0"/>
                <a:cs typeface="Times New Roman" panose="02020603050405020304" pitchFamily="18" charset="0"/>
              </a:rPr>
              <a:t>Cela correspond au nombre de lignes dans la deuxième forme.</a:t>
            </a: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Lorsqu'il y a un blanc à gauche du premier dessin, il n'y a pas de lignes dans le deuxième dessin. </a:t>
            </a: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Lorsqu'il y a une ligne à gauche du premier dessin, il y a une ligne dans le deuxième dessin. </a:t>
            </a: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Lorsqu'il y a deux lignes à gauche du premier dessin, il y a deux lignes à l'intérieur du deuxième dessin</a:t>
            </a:r>
            <a:endParaRPr lang="en-ZA" sz="1600" dirty="0"/>
          </a:p>
        </p:txBody>
      </p:sp>
      <p:pic>
        <p:nvPicPr>
          <p:cNvPr id="3" name="Picture 2">
            <a:extLst>
              <a:ext uri="{FF2B5EF4-FFF2-40B4-BE49-F238E27FC236}">
                <a16:creationId xmlns:a16="http://schemas.microsoft.com/office/drawing/2014/main" id="{7CB77DA8-C40C-FB45-16E3-8659ADF344F9}"/>
              </a:ext>
            </a:extLst>
          </p:cNvPr>
          <p:cNvPicPr>
            <a:picLocks noChangeAspect="1"/>
          </p:cNvPicPr>
          <p:nvPr/>
        </p:nvPicPr>
        <p:blipFill rotWithShape="1">
          <a:blip r:embed="rId2"/>
          <a:srcRect l="57465" t="20338" r="22812" b="13715"/>
          <a:stretch/>
        </p:blipFill>
        <p:spPr bwMode="auto">
          <a:xfrm>
            <a:off x="5099408" y="1935801"/>
            <a:ext cx="1993183" cy="4180491"/>
          </a:xfrm>
          <a:prstGeom prst="rect">
            <a:avLst/>
          </a:prstGeom>
          <a:ln>
            <a:noFill/>
          </a:ln>
          <a:extLst>
            <a:ext uri="{53640926-AAD7-44D8-BBD7-CCE9431645EC}">
              <a14:shadowObscured xmlns:a14="http://schemas.microsoft.com/office/drawing/2010/main"/>
            </a:ext>
          </a:extLst>
        </p:spPr>
      </p:pic>
      <p:cxnSp>
        <p:nvCxnSpPr>
          <p:cNvPr id="44" name="Straight Arrow Connector 43">
            <a:extLst>
              <a:ext uri="{FF2B5EF4-FFF2-40B4-BE49-F238E27FC236}">
                <a16:creationId xmlns:a16="http://schemas.microsoft.com/office/drawing/2014/main" id="{2E7AE47C-42AA-D5DA-721A-58185CC04B66}"/>
              </a:ext>
            </a:extLst>
          </p:cNvPr>
          <p:cNvCxnSpPr/>
          <p:nvPr/>
        </p:nvCxnSpPr>
        <p:spPr>
          <a:xfrm>
            <a:off x="5211340" y="2060584"/>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0EE5D03-273D-1DDE-C44A-2ED2A76A63D8}"/>
              </a:ext>
            </a:extLst>
          </p:cNvPr>
          <p:cNvCxnSpPr/>
          <p:nvPr/>
        </p:nvCxnSpPr>
        <p:spPr>
          <a:xfrm>
            <a:off x="5211340" y="2411104"/>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BB97AA9-6CFD-A9D5-BA97-1BB1F64B425F}"/>
              </a:ext>
            </a:extLst>
          </p:cNvPr>
          <p:cNvCxnSpPr/>
          <p:nvPr/>
        </p:nvCxnSpPr>
        <p:spPr>
          <a:xfrm>
            <a:off x="5112280" y="2708284"/>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1468B38-B425-DD0F-2C8E-7833277EB6DE}"/>
              </a:ext>
            </a:extLst>
          </p:cNvPr>
          <p:cNvCxnSpPr/>
          <p:nvPr/>
        </p:nvCxnSpPr>
        <p:spPr>
          <a:xfrm>
            <a:off x="5211340" y="3073400"/>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F824046-CD4A-80BE-8084-9B2B7131F590}"/>
              </a:ext>
            </a:extLst>
          </p:cNvPr>
          <p:cNvCxnSpPr/>
          <p:nvPr/>
        </p:nvCxnSpPr>
        <p:spPr>
          <a:xfrm>
            <a:off x="6290840" y="3073400"/>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B225599-96F5-4F77-27F9-1DF0606BD4B8}"/>
              </a:ext>
            </a:extLst>
          </p:cNvPr>
          <p:cNvCxnSpPr/>
          <p:nvPr/>
        </p:nvCxnSpPr>
        <p:spPr>
          <a:xfrm>
            <a:off x="5112280" y="3416300"/>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C5DF241-53E3-BBD2-7699-0DDCFA6C220F}"/>
              </a:ext>
            </a:extLst>
          </p:cNvPr>
          <p:cNvCxnSpPr/>
          <p:nvPr/>
        </p:nvCxnSpPr>
        <p:spPr>
          <a:xfrm>
            <a:off x="6290840" y="3414486"/>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04534AE-9F4B-B63F-CD01-21E628E42DD6}"/>
              </a:ext>
            </a:extLst>
          </p:cNvPr>
          <p:cNvCxnSpPr/>
          <p:nvPr/>
        </p:nvCxnSpPr>
        <p:spPr>
          <a:xfrm>
            <a:off x="6290840" y="3706586"/>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3FF2260-506A-C99B-6BC3-86D8AE51CB79}"/>
              </a:ext>
            </a:extLst>
          </p:cNvPr>
          <p:cNvCxnSpPr/>
          <p:nvPr/>
        </p:nvCxnSpPr>
        <p:spPr>
          <a:xfrm>
            <a:off x="5112280" y="3693886"/>
            <a:ext cx="2514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26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607B-AD5F-5F40-F5CD-65FF49568C65}"/>
              </a:ext>
            </a:extLst>
          </p:cNvPr>
          <p:cNvSpPr>
            <a:spLocks noGrp="1"/>
          </p:cNvSpPr>
          <p:nvPr>
            <p:ph type="title"/>
          </p:nvPr>
        </p:nvSpPr>
        <p:spPr/>
        <p:txBody>
          <a:bodyPr/>
          <a:lstStyle/>
          <a:p>
            <a:endParaRPr lang="en-ZA" dirty="0"/>
          </a:p>
        </p:txBody>
      </p:sp>
      <p:pic>
        <p:nvPicPr>
          <p:cNvPr id="4" name="Picture 3" descr="Graphical user interface, application&#10;&#10;Description automatically generated">
            <a:extLst>
              <a:ext uri="{FF2B5EF4-FFF2-40B4-BE49-F238E27FC236}">
                <a16:creationId xmlns:a16="http://schemas.microsoft.com/office/drawing/2014/main" id="{DDD9036F-5352-0FAC-34E0-0D2989FF46F9}"/>
              </a:ext>
            </a:extLst>
          </p:cNvPr>
          <p:cNvPicPr>
            <a:picLocks noChangeAspect="1"/>
          </p:cNvPicPr>
          <p:nvPr/>
        </p:nvPicPr>
        <p:blipFill rotWithShape="1">
          <a:blip r:embed="rId2"/>
          <a:srcRect l="56628" t="19190" r="26040" b="14378"/>
          <a:stretch/>
        </p:blipFill>
        <p:spPr bwMode="auto">
          <a:xfrm>
            <a:off x="3232188" y="1211914"/>
            <a:ext cx="2863812" cy="5280961"/>
          </a:xfrm>
          <a:prstGeom prst="rect">
            <a:avLst/>
          </a:prstGeom>
          <a:ln>
            <a:noFill/>
          </a:ln>
          <a:extLst>
            <a:ext uri="{53640926-AAD7-44D8-BBD7-CCE9431645EC}">
              <a14:shadowObscured xmlns:a14="http://schemas.microsoft.com/office/drawing/2010/main"/>
            </a:ext>
          </a:extLst>
        </p:spPr>
      </p:pic>
      <p:sp>
        <p:nvSpPr>
          <p:cNvPr id="5" name="Rectangle: Single Corner Rounded 4">
            <a:extLst>
              <a:ext uri="{FF2B5EF4-FFF2-40B4-BE49-F238E27FC236}">
                <a16:creationId xmlns:a16="http://schemas.microsoft.com/office/drawing/2014/main" id="{2FCD350A-3C5D-1291-01C2-9C94588DF1C8}"/>
              </a:ext>
            </a:extLst>
          </p:cNvPr>
          <p:cNvSpPr/>
          <p:nvPr/>
        </p:nvSpPr>
        <p:spPr>
          <a:xfrm>
            <a:off x="469749" y="1122930"/>
            <a:ext cx="2463951" cy="461214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effectLst/>
                <a:latin typeface="Calibri" panose="020F0502020204030204" pitchFamily="34" charset="0"/>
                <a:ea typeface="Calibri" panose="020F0502020204030204" pitchFamily="34" charset="0"/>
                <a:cs typeface="Times New Roman" panose="02020603050405020304" pitchFamily="18" charset="0"/>
              </a:rPr>
              <a:t>Voici plus d'indices.</a:t>
            </a:r>
          </a:p>
          <a:p>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Si un dessin a un point, il aura une valeur de un, deux ou trois.</a:t>
            </a: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S'il a deux points, il aura une valeur de quatre, cinq ou six.</a:t>
            </a: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S'il a trois points, il aura une valeur de sept, huit ou neuf.</a:t>
            </a:r>
          </a:p>
          <a:p>
            <a:pPr marL="285750" indent="-285750">
              <a:buFont typeface="Wingdings" panose="05000000000000000000" pitchFamily="2" charset="2"/>
              <a:buChar char="§"/>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r>
              <a:rPr lang="fr-FR" sz="1600" dirty="0">
                <a:effectLst/>
                <a:latin typeface="Calibri" panose="020F0502020204030204" pitchFamily="34" charset="0"/>
                <a:ea typeface="Calibri" panose="020F0502020204030204" pitchFamily="34" charset="0"/>
                <a:cs typeface="Times New Roman" panose="02020603050405020304" pitchFamily="18" charset="0"/>
              </a:rPr>
              <a:t>S'il a quatre points, il aura une valeur de dix, onze ou douze.</a:t>
            </a:r>
            <a:endParaRPr lang="en-ZA" sz="1600" dirty="0"/>
          </a:p>
        </p:txBody>
      </p:sp>
      <p:sp>
        <p:nvSpPr>
          <p:cNvPr id="7" name="Left Brace 6">
            <a:extLst>
              <a:ext uri="{FF2B5EF4-FFF2-40B4-BE49-F238E27FC236}">
                <a16:creationId xmlns:a16="http://schemas.microsoft.com/office/drawing/2014/main" id="{B03B3690-CC22-7DC4-E411-F9D0125BBDA4}"/>
              </a:ext>
            </a:extLst>
          </p:cNvPr>
          <p:cNvSpPr/>
          <p:nvPr/>
        </p:nvSpPr>
        <p:spPr>
          <a:xfrm rot="10800000">
            <a:off x="5540432" y="3987800"/>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8" name="Left Brace 7">
            <a:extLst>
              <a:ext uri="{FF2B5EF4-FFF2-40B4-BE49-F238E27FC236}">
                <a16:creationId xmlns:a16="http://schemas.microsoft.com/office/drawing/2014/main" id="{1A55A496-0A79-52BB-9BDB-3F4A8A769F10}"/>
              </a:ext>
            </a:extLst>
          </p:cNvPr>
          <p:cNvSpPr/>
          <p:nvPr/>
        </p:nvSpPr>
        <p:spPr>
          <a:xfrm rot="10800000">
            <a:off x="5540432" y="2684179"/>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0" name="Left Brace 9">
            <a:extLst>
              <a:ext uri="{FF2B5EF4-FFF2-40B4-BE49-F238E27FC236}">
                <a16:creationId xmlns:a16="http://schemas.microsoft.com/office/drawing/2014/main" id="{EA94366E-8AA3-7BF5-70EC-EA9B97C2B235}"/>
              </a:ext>
            </a:extLst>
          </p:cNvPr>
          <p:cNvSpPr/>
          <p:nvPr/>
        </p:nvSpPr>
        <p:spPr>
          <a:xfrm rot="10800000">
            <a:off x="5680131" y="1322388"/>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1" name="Left Brace 10">
            <a:extLst>
              <a:ext uri="{FF2B5EF4-FFF2-40B4-BE49-F238E27FC236}">
                <a16:creationId xmlns:a16="http://schemas.microsoft.com/office/drawing/2014/main" id="{A3D16FBD-FE18-6F21-AF36-0D127884C5B9}"/>
              </a:ext>
            </a:extLst>
          </p:cNvPr>
          <p:cNvSpPr/>
          <p:nvPr/>
        </p:nvSpPr>
        <p:spPr>
          <a:xfrm rot="10800000">
            <a:off x="5676975" y="5278438"/>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2" name="Callout: Right Arrow 11">
            <a:extLst>
              <a:ext uri="{FF2B5EF4-FFF2-40B4-BE49-F238E27FC236}">
                <a16:creationId xmlns:a16="http://schemas.microsoft.com/office/drawing/2014/main" id="{CF970C0A-859A-984B-5725-BC9C626BB7A2}"/>
              </a:ext>
            </a:extLst>
          </p:cNvPr>
          <p:cNvSpPr/>
          <p:nvPr/>
        </p:nvSpPr>
        <p:spPr>
          <a:xfrm>
            <a:off x="3365500" y="5410200"/>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1</a:t>
            </a:r>
          </a:p>
          <a:p>
            <a:pPr algn="ctr"/>
            <a:r>
              <a:rPr lang="en-ZA" sz="800" dirty="0"/>
              <a:t> Dot</a:t>
            </a:r>
          </a:p>
        </p:txBody>
      </p:sp>
      <p:sp>
        <p:nvSpPr>
          <p:cNvPr id="13" name="Callout: Right Arrow 12">
            <a:extLst>
              <a:ext uri="{FF2B5EF4-FFF2-40B4-BE49-F238E27FC236}">
                <a16:creationId xmlns:a16="http://schemas.microsoft.com/office/drawing/2014/main" id="{E7CE1BC1-0741-A28E-EFB7-72CD3C019D66}"/>
              </a:ext>
            </a:extLst>
          </p:cNvPr>
          <p:cNvSpPr/>
          <p:nvPr/>
        </p:nvSpPr>
        <p:spPr>
          <a:xfrm>
            <a:off x="3340100" y="4000500"/>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2</a:t>
            </a:r>
          </a:p>
          <a:p>
            <a:pPr algn="ctr"/>
            <a:r>
              <a:rPr lang="en-ZA" sz="800" dirty="0"/>
              <a:t> Dot</a:t>
            </a:r>
          </a:p>
          <a:p>
            <a:pPr algn="ctr"/>
            <a:r>
              <a:rPr lang="en-ZA" sz="800" dirty="0"/>
              <a:t>s</a:t>
            </a:r>
          </a:p>
          <a:p>
            <a:pPr algn="ctr"/>
            <a:endParaRPr lang="en-ZA" sz="200" dirty="0"/>
          </a:p>
        </p:txBody>
      </p:sp>
      <p:sp>
        <p:nvSpPr>
          <p:cNvPr id="14" name="Callout: Right Arrow 13">
            <a:extLst>
              <a:ext uri="{FF2B5EF4-FFF2-40B4-BE49-F238E27FC236}">
                <a16:creationId xmlns:a16="http://schemas.microsoft.com/office/drawing/2014/main" id="{92D89FAE-1614-CB4C-ECC4-1B8B79AA438E}"/>
              </a:ext>
            </a:extLst>
          </p:cNvPr>
          <p:cNvSpPr/>
          <p:nvPr/>
        </p:nvSpPr>
        <p:spPr>
          <a:xfrm>
            <a:off x="3340100" y="2684177"/>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3</a:t>
            </a:r>
          </a:p>
          <a:p>
            <a:pPr algn="ctr"/>
            <a:r>
              <a:rPr lang="en-ZA" sz="800" dirty="0"/>
              <a:t> Dot</a:t>
            </a:r>
          </a:p>
          <a:p>
            <a:pPr algn="ctr"/>
            <a:r>
              <a:rPr lang="en-ZA" sz="800" dirty="0"/>
              <a:t>s</a:t>
            </a:r>
          </a:p>
          <a:p>
            <a:pPr algn="ctr"/>
            <a:endParaRPr lang="en-ZA" sz="200" dirty="0"/>
          </a:p>
          <a:p>
            <a:pPr algn="ctr"/>
            <a:endParaRPr lang="en-ZA" sz="800" dirty="0"/>
          </a:p>
        </p:txBody>
      </p:sp>
      <p:sp>
        <p:nvSpPr>
          <p:cNvPr id="15" name="Callout: Right Arrow 14">
            <a:extLst>
              <a:ext uri="{FF2B5EF4-FFF2-40B4-BE49-F238E27FC236}">
                <a16:creationId xmlns:a16="http://schemas.microsoft.com/office/drawing/2014/main" id="{F7AFB688-7F8F-E0F6-DD5C-864CD36B16EE}"/>
              </a:ext>
            </a:extLst>
          </p:cNvPr>
          <p:cNvSpPr/>
          <p:nvPr/>
        </p:nvSpPr>
        <p:spPr>
          <a:xfrm>
            <a:off x="3352800" y="1322387"/>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4</a:t>
            </a:r>
          </a:p>
          <a:p>
            <a:pPr algn="ctr"/>
            <a:r>
              <a:rPr lang="en-ZA" sz="800" dirty="0"/>
              <a:t> Dot</a:t>
            </a:r>
          </a:p>
          <a:p>
            <a:pPr algn="ctr"/>
            <a:r>
              <a:rPr lang="en-ZA" sz="800" dirty="0"/>
              <a:t>s</a:t>
            </a:r>
          </a:p>
          <a:p>
            <a:pPr algn="ctr"/>
            <a:endParaRPr lang="en-ZA" sz="200" dirty="0"/>
          </a:p>
          <a:p>
            <a:pPr algn="ctr"/>
            <a:endParaRPr lang="en-ZA" sz="800" dirty="0"/>
          </a:p>
        </p:txBody>
      </p:sp>
    </p:spTree>
    <p:extLst>
      <p:ext uri="{BB962C8B-B14F-4D97-AF65-F5344CB8AC3E}">
        <p14:creationId xmlns:p14="http://schemas.microsoft.com/office/powerpoint/2010/main" val="216521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BA963A-56FB-6E7B-DA88-329675923A8A}"/>
              </a:ext>
            </a:extLst>
          </p:cNvPr>
          <p:cNvSpPr>
            <a:spLocks noGrp="1"/>
          </p:cNvSpPr>
          <p:nvPr>
            <p:ph type="title"/>
          </p:nvPr>
        </p:nvSpPr>
        <p:spPr>
          <a:xfrm>
            <a:off x="643467" y="321734"/>
            <a:ext cx="5136416" cy="1135737"/>
          </a:xfrm>
        </p:spPr>
        <p:txBody>
          <a:bodyPr>
            <a:normAutofit/>
          </a:bodyPr>
          <a:lstStyle/>
          <a:p>
            <a:r>
              <a:rPr lang="fr-FR" sz="2500"/>
              <a:t>Comment fonctionne chaque partie – Partie 2 – Simulation d'apprentissage</a:t>
            </a:r>
            <a:endParaRPr lang="en-ZA" sz="2500"/>
          </a:p>
        </p:txBody>
      </p:sp>
      <p:sp>
        <p:nvSpPr>
          <p:cNvPr id="3" name="Content Placeholder 2">
            <a:extLst>
              <a:ext uri="{FF2B5EF4-FFF2-40B4-BE49-F238E27FC236}">
                <a16:creationId xmlns:a16="http://schemas.microsoft.com/office/drawing/2014/main" id="{92A74F2F-5B43-FF40-1B87-BB5A41D58C9A}"/>
              </a:ext>
            </a:extLst>
          </p:cNvPr>
          <p:cNvSpPr>
            <a:spLocks noGrp="1"/>
          </p:cNvSpPr>
          <p:nvPr>
            <p:ph idx="1"/>
          </p:nvPr>
        </p:nvSpPr>
        <p:spPr>
          <a:xfrm>
            <a:off x="643468" y="1782981"/>
            <a:ext cx="5136416" cy="4393982"/>
          </a:xfrm>
        </p:spPr>
        <p:txBody>
          <a:bodyPr>
            <a:normAutofit/>
          </a:bodyPr>
          <a:lstStyle/>
          <a:p>
            <a:pPr marL="0" indent="0">
              <a:buNone/>
            </a:pPr>
            <a:endParaRPr lang="en-ZA" sz="1300"/>
          </a:p>
          <a:p>
            <a:pPr marL="0" indent="0">
              <a:buNone/>
            </a:pPr>
            <a:r>
              <a:rPr lang="fr-FR" sz="1300"/>
              <a:t>Ici, vous apprendrez à traduire des symboles en mots à l'aide d'un dictionnaire en ligne spécial.</a:t>
            </a:r>
          </a:p>
          <a:p>
            <a:pPr marL="0" indent="0">
              <a:buNone/>
            </a:pPr>
            <a:endParaRPr lang="fr-FR" sz="1300"/>
          </a:p>
          <a:p>
            <a:pPr marL="0" indent="0">
              <a:buNone/>
            </a:pPr>
            <a:r>
              <a:rPr lang="fr-FR" sz="1300"/>
              <a:t>Ensuite, vous ferez la première session où vous devrez essayer de traduire autant de symboles que possible, en utilisant le dictionnaire en ligne spécial</a:t>
            </a:r>
          </a:p>
          <a:p>
            <a:pPr marL="0" indent="0">
              <a:buNone/>
            </a:pPr>
            <a:endParaRPr lang="fr-FR" sz="1300"/>
          </a:p>
          <a:p>
            <a:pPr marL="0" indent="0">
              <a:buNone/>
            </a:pPr>
            <a:r>
              <a:rPr lang="fr-FR" sz="1300"/>
              <a:t>Après la première session, vous recevrez une leçon qui vous en apprendra plus sur le dictionnaire et vous aurez ensuite le temps d'étudier le dictionnaire.</a:t>
            </a:r>
          </a:p>
          <a:p>
            <a:pPr marL="0" indent="0">
              <a:buNone/>
            </a:pPr>
            <a:endParaRPr lang="fr-FR" sz="1300"/>
          </a:p>
          <a:p>
            <a:pPr marL="0" indent="0">
              <a:buNone/>
            </a:pPr>
            <a:r>
              <a:rPr lang="fr-FR" sz="1300"/>
              <a:t>Après cela, vous ferez la deuxième session où vous devriez également essayer de traduire autant de symboles que possible, en utilisant le dictionnaire spécial en ligne.</a:t>
            </a:r>
            <a:endParaRPr lang="en-ZA" sz="1300"/>
          </a:p>
          <a:p>
            <a:pPr marL="0" indent="0">
              <a:buNone/>
            </a:pPr>
            <a:r>
              <a:rPr lang="en-ZA" sz="1300"/>
              <a:t>Since you will have been given a lesson and time to study the dictionary before session two, you should try your best to translate more symbols than you did in session one.</a:t>
            </a:r>
          </a:p>
          <a:p>
            <a:pPr marL="0" indent="0">
              <a:buNone/>
            </a:pPr>
            <a:endParaRPr lang="en-ZA" sz="1300"/>
          </a:p>
          <a:p>
            <a:pPr marL="0" indent="0">
              <a:buNone/>
            </a:pPr>
            <a:endParaRPr lang="en-ZA" sz="130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211958BF-F993-21A2-C8E9-A7437C060C00}"/>
              </a:ext>
            </a:extLst>
          </p:cNvPr>
          <p:cNvPicPr>
            <a:picLocks noChangeAspect="1"/>
          </p:cNvPicPr>
          <p:nvPr/>
        </p:nvPicPr>
        <p:blipFill rotWithShape="1">
          <a:blip r:embed="rId2"/>
          <a:srcRect l="9762" r="34402" b="-1"/>
          <a:stretch/>
        </p:blipFill>
        <p:spPr>
          <a:xfrm>
            <a:off x="6412117" y="10"/>
            <a:ext cx="5779884" cy="6857990"/>
          </a:xfrm>
          <a:prstGeom prst="rect">
            <a:avLst/>
          </a:prstGeom>
        </p:spPr>
      </p:pic>
      <p:grpSp>
        <p:nvGrpSpPr>
          <p:cNvPr id="20" name="Group 1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4666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607B-AD5F-5F40-F5CD-65FF49568C65}"/>
              </a:ext>
            </a:extLst>
          </p:cNvPr>
          <p:cNvSpPr>
            <a:spLocks noGrp="1"/>
          </p:cNvSpPr>
          <p:nvPr>
            <p:ph type="title"/>
          </p:nvPr>
        </p:nvSpPr>
        <p:spPr/>
        <p:txBody>
          <a:bodyPr>
            <a:normAutofit/>
          </a:bodyPr>
          <a:lstStyle/>
          <a:p>
            <a:r>
              <a:rPr lang="fr-FR" sz="2400" dirty="0"/>
              <a:t>Alors, comment calcule-t-on exactement la valeur numérique d'un dessin ?</a:t>
            </a:r>
            <a:endParaRPr lang="en-ZA" sz="2400" dirty="0"/>
          </a:p>
        </p:txBody>
      </p:sp>
      <p:pic>
        <p:nvPicPr>
          <p:cNvPr id="4" name="Picture 3" descr="Graphical user interface, application&#10;&#10;Description automatically generated">
            <a:extLst>
              <a:ext uri="{FF2B5EF4-FFF2-40B4-BE49-F238E27FC236}">
                <a16:creationId xmlns:a16="http://schemas.microsoft.com/office/drawing/2014/main" id="{DDD9036F-5352-0FAC-34E0-0D2989FF46F9}"/>
              </a:ext>
            </a:extLst>
          </p:cNvPr>
          <p:cNvPicPr>
            <a:picLocks noChangeAspect="1"/>
          </p:cNvPicPr>
          <p:nvPr/>
        </p:nvPicPr>
        <p:blipFill rotWithShape="1">
          <a:blip r:embed="rId2"/>
          <a:srcRect l="56628" t="19190" r="26040" b="14378"/>
          <a:stretch/>
        </p:blipFill>
        <p:spPr bwMode="auto">
          <a:xfrm>
            <a:off x="2695158" y="1211914"/>
            <a:ext cx="2863812" cy="5280961"/>
          </a:xfrm>
          <a:prstGeom prst="rect">
            <a:avLst/>
          </a:prstGeom>
          <a:ln>
            <a:noFill/>
          </a:ln>
          <a:extLst>
            <a:ext uri="{53640926-AAD7-44D8-BBD7-CCE9431645EC}">
              <a14:shadowObscured xmlns:a14="http://schemas.microsoft.com/office/drawing/2010/main"/>
            </a:ext>
          </a:extLst>
        </p:spPr>
      </p:pic>
      <p:sp>
        <p:nvSpPr>
          <p:cNvPr id="5" name="Rectangle: Single Corner Rounded 4">
            <a:extLst>
              <a:ext uri="{FF2B5EF4-FFF2-40B4-BE49-F238E27FC236}">
                <a16:creationId xmlns:a16="http://schemas.microsoft.com/office/drawing/2014/main" id="{2FCD350A-3C5D-1291-01C2-9C94588DF1C8}"/>
              </a:ext>
            </a:extLst>
          </p:cNvPr>
          <p:cNvSpPr/>
          <p:nvPr/>
        </p:nvSpPr>
        <p:spPr>
          <a:xfrm>
            <a:off x="904631" y="5549105"/>
            <a:ext cx="1854351" cy="94377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N'oubliez pas que si le nouveau dessin a 1 point, il peut être égal à 1, 2 ou 3</a:t>
            </a:r>
            <a:endParaRPr lang="en-ZA" sz="1400" dirty="0"/>
          </a:p>
        </p:txBody>
      </p:sp>
      <p:sp>
        <p:nvSpPr>
          <p:cNvPr id="7" name="Left Brace 6">
            <a:extLst>
              <a:ext uri="{FF2B5EF4-FFF2-40B4-BE49-F238E27FC236}">
                <a16:creationId xmlns:a16="http://schemas.microsoft.com/office/drawing/2014/main" id="{B03B3690-CC22-7DC4-E411-F9D0125BBDA4}"/>
              </a:ext>
            </a:extLst>
          </p:cNvPr>
          <p:cNvSpPr/>
          <p:nvPr/>
        </p:nvSpPr>
        <p:spPr>
          <a:xfrm rot="10800000">
            <a:off x="5003402" y="3987800"/>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8" name="Left Brace 7">
            <a:extLst>
              <a:ext uri="{FF2B5EF4-FFF2-40B4-BE49-F238E27FC236}">
                <a16:creationId xmlns:a16="http://schemas.microsoft.com/office/drawing/2014/main" id="{1A55A496-0A79-52BB-9BDB-3F4A8A769F10}"/>
              </a:ext>
            </a:extLst>
          </p:cNvPr>
          <p:cNvSpPr/>
          <p:nvPr/>
        </p:nvSpPr>
        <p:spPr>
          <a:xfrm rot="10800000">
            <a:off x="5003402" y="2684179"/>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0" name="Left Brace 9">
            <a:extLst>
              <a:ext uri="{FF2B5EF4-FFF2-40B4-BE49-F238E27FC236}">
                <a16:creationId xmlns:a16="http://schemas.microsoft.com/office/drawing/2014/main" id="{EA94366E-8AA3-7BF5-70EC-EA9B97C2B235}"/>
              </a:ext>
            </a:extLst>
          </p:cNvPr>
          <p:cNvSpPr/>
          <p:nvPr/>
        </p:nvSpPr>
        <p:spPr>
          <a:xfrm rot="10800000">
            <a:off x="5143101" y="1322388"/>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1" name="Left Brace 10">
            <a:extLst>
              <a:ext uri="{FF2B5EF4-FFF2-40B4-BE49-F238E27FC236}">
                <a16:creationId xmlns:a16="http://schemas.microsoft.com/office/drawing/2014/main" id="{A3D16FBD-FE18-6F21-AF36-0D127884C5B9}"/>
              </a:ext>
            </a:extLst>
          </p:cNvPr>
          <p:cNvSpPr/>
          <p:nvPr/>
        </p:nvSpPr>
        <p:spPr>
          <a:xfrm rot="10800000">
            <a:off x="5139945" y="5278438"/>
            <a:ext cx="361912" cy="10287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2" name="Callout: Right Arrow 11">
            <a:extLst>
              <a:ext uri="{FF2B5EF4-FFF2-40B4-BE49-F238E27FC236}">
                <a16:creationId xmlns:a16="http://schemas.microsoft.com/office/drawing/2014/main" id="{CF970C0A-859A-984B-5725-BC9C626BB7A2}"/>
              </a:ext>
            </a:extLst>
          </p:cNvPr>
          <p:cNvSpPr/>
          <p:nvPr/>
        </p:nvSpPr>
        <p:spPr>
          <a:xfrm>
            <a:off x="2828470" y="5410200"/>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1</a:t>
            </a:r>
          </a:p>
          <a:p>
            <a:pPr algn="ctr"/>
            <a:r>
              <a:rPr lang="en-ZA" sz="800" dirty="0"/>
              <a:t> Dot</a:t>
            </a:r>
          </a:p>
        </p:txBody>
      </p:sp>
      <p:sp>
        <p:nvSpPr>
          <p:cNvPr id="13" name="Callout: Right Arrow 12">
            <a:extLst>
              <a:ext uri="{FF2B5EF4-FFF2-40B4-BE49-F238E27FC236}">
                <a16:creationId xmlns:a16="http://schemas.microsoft.com/office/drawing/2014/main" id="{E7CE1BC1-0741-A28E-EFB7-72CD3C019D66}"/>
              </a:ext>
            </a:extLst>
          </p:cNvPr>
          <p:cNvSpPr/>
          <p:nvPr/>
        </p:nvSpPr>
        <p:spPr>
          <a:xfrm>
            <a:off x="2803070" y="4000500"/>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2</a:t>
            </a:r>
          </a:p>
          <a:p>
            <a:pPr algn="ctr"/>
            <a:r>
              <a:rPr lang="en-ZA" sz="800" dirty="0"/>
              <a:t> Dot</a:t>
            </a:r>
          </a:p>
          <a:p>
            <a:pPr algn="ctr"/>
            <a:r>
              <a:rPr lang="en-ZA" sz="800" dirty="0"/>
              <a:t>s</a:t>
            </a:r>
          </a:p>
          <a:p>
            <a:pPr algn="ctr"/>
            <a:endParaRPr lang="en-ZA" sz="200" dirty="0"/>
          </a:p>
        </p:txBody>
      </p:sp>
      <p:sp>
        <p:nvSpPr>
          <p:cNvPr id="14" name="Callout: Right Arrow 13">
            <a:extLst>
              <a:ext uri="{FF2B5EF4-FFF2-40B4-BE49-F238E27FC236}">
                <a16:creationId xmlns:a16="http://schemas.microsoft.com/office/drawing/2014/main" id="{92D89FAE-1614-CB4C-ECC4-1B8B79AA438E}"/>
              </a:ext>
            </a:extLst>
          </p:cNvPr>
          <p:cNvSpPr/>
          <p:nvPr/>
        </p:nvSpPr>
        <p:spPr>
          <a:xfrm>
            <a:off x="2803070" y="2684177"/>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3</a:t>
            </a:r>
          </a:p>
          <a:p>
            <a:pPr algn="ctr"/>
            <a:r>
              <a:rPr lang="en-ZA" sz="800" dirty="0"/>
              <a:t> Dot</a:t>
            </a:r>
          </a:p>
          <a:p>
            <a:pPr algn="ctr"/>
            <a:r>
              <a:rPr lang="en-ZA" sz="800" dirty="0"/>
              <a:t>s</a:t>
            </a:r>
          </a:p>
          <a:p>
            <a:pPr algn="ctr"/>
            <a:endParaRPr lang="en-ZA" sz="200" dirty="0"/>
          </a:p>
          <a:p>
            <a:pPr algn="ctr"/>
            <a:endParaRPr lang="en-ZA" sz="800" dirty="0"/>
          </a:p>
        </p:txBody>
      </p:sp>
      <p:sp>
        <p:nvSpPr>
          <p:cNvPr id="15" name="Callout: Right Arrow 14">
            <a:extLst>
              <a:ext uri="{FF2B5EF4-FFF2-40B4-BE49-F238E27FC236}">
                <a16:creationId xmlns:a16="http://schemas.microsoft.com/office/drawing/2014/main" id="{F7AFB688-7F8F-E0F6-DD5C-864CD36B16EE}"/>
              </a:ext>
            </a:extLst>
          </p:cNvPr>
          <p:cNvSpPr/>
          <p:nvPr/>
        </p:nvSpPr>
        <p:spPr>
          <a:xfrm>
            <a:off x="2815770" y="1322387"/>
            <a:ext cx="273050" cy="1028701"/>
          </a:xfrm>
          <a:prstGeom prst="rightArrowCallout">
            <a:avLst>
              <a:gd name="adj1" fmla="val 25000"/>
              <a:gd name="adj2" fmla="val 500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800" dirty="0"/>
              <a:t>4</a:t>
            </a:r>
          </a:p>
          <a:p>
            <a:pPr algn="ctr"/>
            <a:r>
              <a:rPr lang="en-ZA" sz="800" dirty="0"/>
              <a:t> Dot</a:t>
            </a:r>
          </a:p>
          <a:p>
            <a:pPr algn="ctr"/>
            <a:r>
              <a:rPr lang="en-ZA" sz="800" dirty="0"/>
              <a:t>s</a:t>
            </a:r>
          </a:p>
          <a:p>
            <a:pPr algn="ctr"/>
            <a:endParaRPr lang="en-ZA" sz="200" dirty="0"/>
          </a:p>
          <a:p>
            <a:pPr algn="ctr"/>
            <a:endParaRPr lang="en-ZA" sz="800" dirty="0"/>
          </a:p>
        </p:txBody>
      </p:sp>
      <p:sp>
        <p:nvSpPr>
          <p:cNvPr id="3" name="Rectangle: Single Corner Rounded 2">
            <a:extLst>
              <a:ext uri="{FF2B5EF4-FFF2-40B4-BE49-F238E27FC236}">
                <a16:creationId xmlns:a16="http://schemas.microsoft.com/office/drawing/2014/main" id="{A3B7E7EF-F031-F29D-98D1-61960525A9DC}"/>
              </a:ext>
            </a:extLst>
          </p:cNvPr>
          <p:cNvSpPr/>
          <p:nvPr/>
        </p:nvSpPr>
        <p:spPr>
          <a:xfrm>
            <a:off x="5641919" y="6224473"/>
            <a:ext cx="6435781" cy="46254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0 lignes, il sera égal à la valeur la plus basse  (1) + 0 lignes = 1</a:t>
            </a:r>
            <a:endParaRPr lang="en-ZA" sz="1400" dirty="0"/>
          </a:p>
        </p:txBody>
      </p:sp>
      <p:sp>
        <p:nvSpPr>
          <p:cNvPr id="6" name="Rectangle: Single Corner Rounded 5">
            <a:extLst>
              <a:ext uri="{FF2B5EF4-FFF2-40B4-BE49-F238E27FC236}">
                <a16:creationId xmlns:a16="http://schemas.microsoft.com/office/drawing/2014/main" id="{F82B22AA-6416-BC40-755B-9B47F47D9DAE}"/>
              </a:ext>
            </a:extLst>
          </p:cNvPr>
          <p:cNvSpPr/>
          <p:nvPr/>
        </p:nvSpPr>
        <p:spPr>
          <a:xfrm>
            <a:off x="5657376" y="5792604"/>
            <a:ext cx="6435782" cy="380133"/>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1 ligne, il sera égal à la valeur la plus basse (1) +1 ligne = 2</a:t>
            </a:r>
            <a:endParaRPr lang="en-ZA" sz="1400" dirty="0"/>
          </a:p>
        </p:txBody>
      </p:sp>
      <p:sp>
        <p:nvSpPr>
          <p:cNvPr id="9" name="Rectangle: Single Corner Rounded 8">
            <a:extLst>
              <a:ext uri="{FF2B5EF4-FFF2-40B4-BE49-F238E27FC236}">
                <a16:creationId xmlns:a16="http://schemas.microsoft.com/office/drawing/2014/main" id="{32049A2E-0ABA-4F3B-ED9C-12718F04CD08}"/>
              </a:ext>
            </a:extLst>
          </p:cNvPr>
          <p:cNvSpPr/>
          <p:nvPr/>
        </p:nvSpPr>
        <p:spPr>
          <a:xfrm>
            <a:off x="5692282" y="5308998"/>
            <a:ext cx="6366405" cy="43187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2 lignes, il sera égal à la valeur la plus basse (1) + 2 lignes = 3</a:t>
            </a:r>
            <a:endParaRPr lang="en-ZA" sz="1400" dirty="0"/>
          </a:p>
        </p:txBody>
      </p:sp>
      <p:sp>
        <p:nvSpPr>
          <p:cNvPr id="16" name="Rectangle: Single Corner Rounded 15">
            <a:extLst>
              <a:ext uri="{FF2B5EF4-FFF2-40B4-BE49-F238E27FC236}">
                <a16:creationId xmlns:a16="http://schemas.microsoft.com/office/drawing/2014/main" id="{5384DD15-8D64-791A-C806-17667CAED91E}"/>
              </a:ext>
            </a:extLst>
          </p:cNvPr>
          <p:cNvSpPr/>
          <p:nvPr/>
        </p:nvSpPr>
        <p:spPr>
          <a:xfrm>
            <a:off x="5676388" y="4774875"/>
            <a:ext cx="6391806" cy="380133"/>
          </a:xfrm>
          <a:prstGeom prst="round1Rect">
            <a:avLst/>
          </a:prstGeom>
        </p:spPr>
        <p:style>
          <a:lnRef idx="1">
            <a:schemeClr val="accent5"/>
          </a:lnRef>
          <a:fillRef idx="2">
            <a:schemeClr val="accent5"/>
          </a:fillRef>
          <a:effectRef idx="1">
            <a:schemeClr val="accent5"/>
          </a:effectRef>
          <a:fontRef idx="minor">
            <a:schemeClr val="dk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0 lignes, il sera égal à la valeur la plus basse (4) + 0 lignes = 4</a:t>
            </a:r>
            <a:endParaRPr lang="en-ZA" sz="1400" dirty="0"/>
          </a:p>
        </p:txBody>
      </p:sp>
      <p:sp>
        <p:nvSpPr>
          <p:cNvPr id="17" name="Rectangle: Single Corner Rounded 16">
            <a:extLst>
              <a:ext uri="{FF2B5EF4-FFF2-40B4-BE49-F238E27FC236}">
                <a16:creationId xmlns:a16="http://schemas.microsoft.com/office/drawing/2014/main" id="{C50BAA50-043B-568B-B203-A1DA7F3EC74C}"/>
              </a:ext>
            </a:extLst>
          </p:cNvPr>
          <p:cNvSpPr/>
          <p:nvPr/>
        </p:nvSpPr>
        <p:spPr>
          <a:xfrm>
            <a:off x="5666881" y="4383488"/>
            <a:ext cx="6391806" cy="32861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1 ligne, il sera égal à la valeur la plus basse (4) + 1 ligne = 5</a:t>
            </a:r>
            <a:endParaRPr lang="en-ZA" sz="1400" dirty="0"/>
          </a:p>
        </p:txBody>
      </p:sp>
      <p:sp>
        <p:nvSpPr>
          <p:cNvPr id="18" name="Rectangle: Single Corner Rounded 17">
            <a:extLst>
              <a:ext uri="{FF2B5EF4-FFF2-40B4-BE49-F238E27FC236}">
                <a16:creationId xmlns:a16="http://schemas.microsoft.com/office/drawing/2014/main" id="{7D8E5D27-C9F2-7B52-9DB5-0F6429D0BD34}"/>
              </a:ext>
            </a:extLst>
          </p:cNvPr>
          <p:cNvSpPr/>
          <p:nvPr/>
        </p:nvSpPr>
        <p:spPr>
          <a:xfrm>
            <a:off x="5666881" y="3964385"/>
            <a:ext cx="6391806" cy="356327"/>
          </a:xfrm>
          <a:prstGeom prst="round1Rect">
            <a:avLst/>
          </a:prstGeom>
        </p:spPr>
        <p:style>
          <a:lnRef idx="1">
            <a:schemeClr val="accent5"/>
          </a:lnRef>
          <a:fillRef idx="2">
            <a:schemeClr val="accent5"/>
          </a:fillRef>
          <a:effectRef idx="1">
            <a:schemeClr val="accent5"/>
          </a:effectRef>
          <a:fontRef idx="minor">
            <a:schemeClr val="dk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2 lignes, il sera égal à la valeur la plus basse (4) + 2 lignes = 6</a:t>
            </a:r>
            <a:endParaRPr lang="en-ZA" sz="1400" dirty="0"/>
          </a:p>
        </p:txBody>
      </p:sp>
      <p:sp>
        <p:nvSpPr>
          <p:cNvPr id="19" name="Rectangle: Single Corner Rounded 18">
            <a:extLst>
              <a:ext uri="{FF2B5EF4-FFF2-40B4-BE49-F238E27FC236}">
                <a16:creationId xmlns:a16="http://schemas.microsoft.com/office/drawing/2014/main" id="{55906DD9-6FBB-ACE0-105A-727B4C5A49EB}"/>
              </a:ext>
            </a:extLst>
          </p:cNvPr>
          <p:cNvSpPr/>
          <p:nvPr/>
        </p:nvSpPr>
        <p:spPr>
          <a:xfrm>
            <a:off x="5666882" y="3458306"/>
            <a:ext cx="6401312" cy="40249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0 lignes, il sera égal à la valeur la plus basse (7) + 0 lignes = 7</a:t>
            </a:r>
            <a:endParaRPr lang="en-ZA" sz="1400" dirty="0"/>
          </a:p>
        </p:txBody>
      </p:sp>
      <p:sp>
        <p:nvSpPr>
          <p:cNvPr id="20" name="Rectangle: Single Corner Rounded 19">
            <a:extLst>
              <a:ext uri="{FF2B5EF4-FFF2-40B4-BE49-F238E27FC236}">
                <a16:creationId xmlns:a16="http://schemas.microsoft.com/office/drawing/2014/main" id="{C7E6102A-AA84-32A1-A149-F2BFDFAC58D1}"/>
              </a:ext>
            </a:extLst>
          </p:cNvPr>
          <p:cNvSpPr/>
          <p:nvPr/>
        </p:nvSpPr>
        <p:spPr>
          <a:xfrm>
            <a:off x="5676388" y="3026109"/>
            <a:ext cx="6401312" cy="32861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1 ligne, il sera égal à la valeur la plus basse (7) + 1 ligne = 8</a:t>
            </a:r>
            <a:endParaRPr lang="en-ZA" sz="1400" dirty="0"/>
          </a:p>
        </p:txBody>
      </p:sp>
      <p:sp>
        <p:nvSpPr>
          <p:cNvPr id="21" name="Rectangle: Single Corner Rounded 20">
            <a:extLst>
              <a:ext uri="{FF2B5EF4-FFF2-40B4-BE49-F238E27FC236}">
                <a16:creationId xmlns:a16="http://schemas.microsoft.com/office/drawing/2014/main" id="{84A7F3DB-34FF-AE6E-D375-81149B532D35}"/>
              </a:ext>
            </a:extLst>
          </p:cNvPr>
          <p:cNvSpPr/>
          <p:nvPr/>
        </p:nvSpPr>
        <p:spPr>
          <a:xfrm>
            <a:off x="5657375" y="2609681"/>
            <a:ext cx="6401312" cy="32861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2 lignes, il sera égal à la valeur la plus basse (7) + 2 lignes = 9</a:t>
            </a:r>
            <a:endParaRPr lang="en-ZA" sz="1400" dirty="0"/>
          </a:p>
        </p:txBody>
      </p:sp>
      <p:sp>
        <p:nvSpPr>
          <p:cNvPr id="22" name="Rectangle: Single Corner Rounded 21">
            <a:extLst>
              <a:ext uri="{FF2B5EF4-FFF2-40B4-BE49-F238E27FC236}">
                <a16:creationId xmlns:a16="http://schemas.microsoft.com/office/drawing/2014/main" id="{C36A64AA-41A8-DB26-1829-7CA51862AB9E}"/>
              </a:ext>
            </a:extLst>
          </p:cNvPr>
          <p:cNvSpPr/>
          <p:nvPr/>
        </p:nvSpPr>
        <p:spPr>
          <a:xfrm>
            <a:off x="5642529" y="2119419"/>
            <a:ext cx="6425665" cy="384002"/>
          </a:xfrm>
          <a:prstGeom prst="round1Rect">
            <a:avLst/>
          </a:prstGeom>
        </p:spPr>
        <p:style>
          <a:lnRef idx="1">
            <a:schemeClr val="accent5"/>
          </a:lnRef>
          <a:fillRef idx="2">
            <a:schemeClr val="accent5"/>
          </a:fillRef>
          <a:effectRef idx="1">
            <a:schemeClr val="accent5"/>
          </a:effectRef>
          <a:fontRef idx="minor">
            <a:schemeClr val="dk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0 lignes, il sera égal à la valeur la plus basse (10) + 0 lignes = 10</a:t>
            </a:r>
            <a:endParaRPr lang="en-ZA" sz="1400" dirty="0"/>
          </a:p>
        </p:txBody>
      </p:sp>
      <p:sp>
        <p:nvSpPr>
          <p:cNvPr id="23" name="Rectangle: Single Corner Rounded 22">
            <a:extLst>
              <a:ext uri="{FF2B5EF4-FFF2-40B4-BE49-F238E27FC236}">
                <a16:creationId xmlns:a16="http://schemas.microsoft.com/office/drawing/2014/main" id="{35CD91A0-F3FD-7715-EA5D-17B59FD39C2D}"/>
              </a:ext>
            </a:extLst>
          </p:cNvPr>
          <p:cNvSpPr/>
          <p:nvPr/>
        </p:nvSpPr>
        <p:spPr>
          <a:xfrm>
            <a:off x="5633022" y="1702991"/>
            <a:ext cx="6425665" cy="365575"/>
          </a:xfrm>
          <a:prstGeom prst="round1Rect">
            <a:avLst/>
          </a:prstGeom>
        </p:spPr>
        <p:style>
          <a:lnRef idx="1">
            <a:schemeClr val="accent5"/>
          </a:lnRef>
          <a:fillRef idx="2">
            <a:schemeClr val="accent5"/>
          </a:fillRef>
          <a:effectRef idx="1">
            <a:schemeClr val="accent5"/>
          </a:effectRef>
          <a:fontRef idx="minor">
            <a:schemeClr val="dk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1 ligne, il sera égal à la valeur la plus basse (10) + 1 ligne = 11</a:t>
            </a:r>
            <a:endParaRPr lang="en-ZA" sz="1400" dirty="0"/>
          </a:p>
        </p:txBody>
      </p:sp>
      <p:sp>
        <p:nvSpPr>
          <p:cNvPr id="24" name="Rectangle: Single Corner Rounded 23">
            <a:extLst>
              <a:ext uri="{FF2B5EF4-FFF2-40B4-BE49-F238E27FC236}">
                <a16:creationId xmlns:a16="http://schemas.microsoft.com/office/drawing/2014/main" id="{8A449593-4170-0D9B-924E-77F2A6E67640}"/>
              </a:ext>
            </a:extLst>
          </p:cNvPr>
          <p:cNvSpPr/>
          <p:nvPr/>
        </p:nvSpPr>
        <p:spPr>
          <a:xfrm>
            <a:off x="5633022" y="1283493"/>
            <a:ext cx="6425665" cy="369161"/>
          </a:xfrm>
          <a:prstGeom prst="round1Rect">
            <a:avLst/>
          </a:prstGeom>
        </p:spPr>
        <p:style>
          <a:lnRef idx="1">
            <a:schemeClr val="accent5"/>
          </a:lnRef>
          <a:fillRef idx="2">
            <a:schemeClr val="accent5"/>
          </a:fillRef>
          <a:effectRef idx="1">
            <a:schemeClr val="accent5"/>
          </a:effectRef>
          <a:fontRef idx="minor">
            <a:schemeClr val="dk1"/>
          </a:fontRef>
        </p:style>
        <p:txBody>
          <a:bodyPr rtlCol="0" anchor="t" anchorCtr="0"/>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Si ce dessin contient 2 lignes, il sera égal à la valeur la plus basse (10) + 2 lignes = 12</a:t>
            </a:r>
            <a:endParaRPr lang="en-ZA" sz="1400" dirty="0"/>
          </a:p>
        </p:txBody>
      </p:sp>
      <p:sp>
        <p:nvSpPr>
          <p:cNvPr id="25" name="Rectangle: Single Corner Rounded 24">
            <a:extLst>
              <a:ext uri="{FF2B5EF4-FFF2-40B4-BE49-F238E27FC236}">
                <a16:creationId xmlns:a16="http://schemas.microsoft.com/office/drawing/2014/main" id="{42FD4F9F-3F78-E43F-BEFB-6E1C89716C4E}"/>
              </a:ext>
            </a:extLst>
          </p:cNvPr>
          <p:cNvSpPr/>
          <p:nvPr/>
        </p:nvSpPr>
        <p:spPr>
          <a:xfrm>
            <a:off x="904630" y="4119023"/>
            <a:ext cx="1854351" cy="943770"/>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N'oubliez pas que si le nouveau dessin a 2 points, il peut être égal à 4, 5 ou 6</a:t>
            </a:r>
            <a:endParaRPr lang="en-ZA" sz="1400" dirty="0"/>
          </a:p>
        </p:txBody>
      </p:sp>
      <p:sp>
        <p:nvSpPr>
          <p:cNvPr id="26" name="Rectangle: Single Corner Rounded 25">
            <a:extLst>
              <a:ext uri="{FF2B5EF4-FFF2-40B4-BE49-F238E27FC236}">
                <a16:creationId xmlns:a16="http://schemas.microsoft.com/office/drawing/2014/main" id="{D1E23D26-DBC3-496D-D007-C2F8CCAD4E1D}"/>
              </a:ext>
            </a:extLst>
          </p:cNvPr>
          <p:cNvSpPr/>
          <p:nvPr/>
        </p:nvSpPr>
        <p:spPr>
          <a:xfrm>
            <a:off x="866549" y="2609681"/>
            <a:ext cx="1854351" cy="106697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N'oubliez pas que si le nouveau dessin comporte 3 points, il peut être égal à 7, 8 ou 9</a:t>
            </a:r>
            <a:endParaRPr lang="en-ZA" sz="1400" dirty="0"/>
          </a:p>
        </p:txBody>
      </p:sp>
      <p:sp>
        <p:nvSpPr>
          <p:cNvPr id="27" name="Rectangle: Single Corner Rounded 26">
            <a:extLst>
              <a:ext uri="{FF2B5EF4-FFF2-40B4-BE49-F238E27FC236}">
                <a16:creationId xmlns:a16="http://schemas.microsoft.com/office/drawing/2014/main" id="{D573D8D1-FC2A-40B2-ED9A-2A02D31C9829}"/>
              </a:ext>
            </a:extLst>
          </p:cNvPr>
          <p:cNvSpPr/>
          <p:nvPr/>
        </p:nvSpPr>
        <p:spPr>
          <a:xfrm>
            <a:off x="877860" y="1390428"/>
            <a:ext cx="1854351" cy="943770"/>
          </a:xfrm>
          <a:prstGeom prst="round1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sz="1400" dirty="0">
                <a:effectLst/>
                <a:latin typeface="Calibri" panose="020F0502020204030204" pitchFamily="34" charset="0"/>
                <a:ea typeface="Calibri" panose="020F0502020204030204" pitchFamily="34" charset="0"/>
                <a:cs typeface="Times New Roman" panose="02020603050405020304" pitchFamily="18" charset="0"/>
              </a:rPr>
              <a:t>N'oubliez pas que si le nouveau dessin a 4 points, il peut être égal à 10, 11 ou 12</a:t>
            </a:r>
            <a:endParaRPr lang="en-ZA" sz="1400" dirty="0"/>
          </a:p>
        </p:txBody>
      </p:sp>
    </p:spTree>
    <p:extLst>
      <p:ext uri="{BB962C8B-B14F-4D97-AF65-F5344CB8AC3E}">
        <p14:creationId xmlns:p14="http://schemas.microsoft.com/office/powerpoint/2010/main" val="94714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10" grpId="0" animBg="1"/>
      <p:bldP spid="11" grpId="0" animBg="1"/>
      <p:bldP spid="12" grpId="0" animBg="1"/>
      <p:bldP spid="13" grpId="0" animBg="1"/>
      <p:bldP spid="14" grpId="0" animBg="1"/>
      <p:bldP spid="15" grpId="0" animBg="1"/>
      <p:bldP spid="3" grpId="0" animBg="1"/>
      <p:bldP spid="6" grpId="0" animBg="1"/>
      <p:bldP spid="9"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16F7-207A-1EB0-AB72-EFE998BA8212}"/>
              </a:ext>
            </a:extLst>
          </p:cNvPr>
          <p:cNvSpPr>
            <a:spLocks noGrp="1"/>
          </p:cNvSpPr>
          <p:nvPr>
            <p:ph type="title"/>
          </p:nvPr>
        </p:nvSpPr>
        <p:spPr>
          <a:xfrm>
            <a:off x="838200" y="365125"/>
            <a:ext cx="10515600" cy="366799"/>
          </a:xfrm>
        </p:spPr>
        <p:txBody>
          <a:bodyPr>
            <a:normAutofit fontScale="90000"/>
          </a:bodyPr>
          <a:lstStyle/>
          <a:p>
            <a:r>
              <a:rPr lang="en-GB" sz="2800" dirty="0"/>
              <a:t>We will now explain the transport</a:t>
            </a:r>
            <a:endParaRPr lang="en-ZA" sz="2800" dirty="0"/>
          </a:p>
        </p:txBody>
      </p:sp>
      <p:pic>
        <p:nvPicPr>
          <p:cNvPr id="6" name="Picture 5">
            <a:extLst>
              <a:ext uri="{FF2B5EF4-FFF2-40B4-BE49-F238E27FC236}">
                <a16:creationId xmlns:a16="http://schemas.microsoft.com/office/drawing/2014/main" id="{9D98AA3D-5F2C-23BD-1324-6E6418170BED}"/>
              </a:ext>
            </a:extLst>
          </p:cNvPr>
          <p:cNvPicPr>
            <a:picLocks noChangeAspect="1"/>
          </p:cNvPicPr>
          <p:nvPr/>
        </p:nvPicPr>
        <p:blipFill rotWithShape="1">
          <a:blip r:embed="rId2"/>
          <a:srcRect l="57557" t="20830" r="22980" b="13711"/>
          <a:stretch/>
        </p:blipFill>
        <p:spPr bwMode="auto">
          <a:xfrm>
            <a:off x="2502950" y="1328152"/>
            <a:ext cx="3593050" cy="540251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EFBF4AB3-ACCD-8A6C-0962-EB4BB061A254}"/>
              </a:ext>
            </a:extLst>
          </p:cNvPr>
          <p:cNvSpPr/>
          <p:nvPr/>
        </p:nvSpPr>
        <p:spPr>
          <a:xfrm>
            <a:off x="246191" y="1527396"/>
            <a:ext cx="1664750" cy="1200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A noter que les dessins de gauche sont divisés en 4 quarts</a:t>
            </a:r>
            <a:endParaRPr lang="en-ZA" sz="1600" dirty="0"/>
          </a:p>
        </p:txBody>
      </p:sp>
      <p:cxnSp>
        <p:nvCxnSpPr>
          <p:cNvPr id="9" name="Straight Arrow Connector 8">
            <a:extLst>
              <a:ext uri="{FF2B5EF4-FFF2-40B4-BE49-F238E27FC236}">
                <a16:creationId xmlns:a16="http://schemas.microsoft.com/office/drawing/2014/main" id="{93858BF8-9846-5189-7A06-CE2FCDD85A8C}"/>
              </a:ext>
            </a:extLst>
          </p:cNvPr>
          <p:cNvCxnSpPr/>
          <p:nvPr/>
        </p:nvCxnSpPr>
        <p:spPr>
          <a:xfrm>
            <a:off x="3308350" y="1282700"/>
            <a:ext cx="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9E43DC-9610-A330-F636-127F7937B7CB}"/>
              </a:ext>
            </a:extLst>
          </p:cNvPr>
          <p:cNvCxnSpPr/>
          <p:nvPr/>
        </p:nvCxnSpPr>
        <p:spPr>
          <a:xfrm flipH="1">
            <a:off x="3486150" y="1581150"/>
            <a:ext cx="260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443DF69-0DE5-8B71-EF86-AD62F4943121}"/>
              </a:ext>
            </a:extLst>
          </p:cNvPr>
          <p:cNvCxnSpPr/>
          <p:nvPr/>
        </p:nvCxnSpPr>
        <p:spPr>
          <a:xfrm flipV="1">
            <a:off x="3308350" y="1690688"/>
            <a:ext cx="0" cy="201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0904930-7B3F-98FF-747F-AB2F29F73605}"/>
              </a:ext>
            </a:extLst>
          </p:cNvPr>
          <p:cNvCxnSpPr/>
          <p:nvPr/>
        </p:nvCxnSpPr>
        <p:spPr>
          <a:xfrm>
            <a:off x="2851150" y="1550670"/>
            <a:ext cx="241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EB29708E-64F3-0FB0-B0A2-5668F0A5D4B5}"/>
              </a:ext>
            </a:extLst>
          </p:cNvPr>
          <p:cNvSpPr/>
          <p:nvPr/>
        </p:nvSpPr>
        <p:spPr>
          <a:xfrm>
            <a:off x="2444750" y="1364104"/>
            <a:ext cx="488950" cy="523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dirty="0"/>
          </a:p>
        </p:txBody>
      </p:sp>
      <p:sp>
        <p:nvSpPr>
          <p:cNvPr id="18" name="Rectangle 17">
            <a:extLst>
              <a:ext uri="{FF2B5EF4-FFF2-40B4-BE49-F238E27FC236}">
                <a16:creationId xmlns:a16="http://schemas.microsoft.com/office/drawing/2014/main" id="{5DE8CC77-508C-30FA-7DB9-250A11E624BC}"/>
              </a:ext>
            </a:extLst>
          </p:cNvPr>
          <p:cNvSpPr/>
          <p:nvPr/>
        </p:nvSpPr>
        <p:spPr>
          <a:xfrm>
            <a:off x="227550" y="2790493"/>
            <a:ext cx="1664750" cy="1200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Notez que les dessins de droite sont également divisés en 4 quarts</a:t>
            </a:r>
            <a:endParaRPr lang="en-ZA" sz="1600" dirty="0"/>
          </a:p>
        </p:txBody>
      </p:sp>
      <p:sp>
        <p:nvSpPr>
          <p:cNvPr id="19" name="Left Brace 18">
            <a:extLst>
              <a:ext uri="{FF2B5EF4-FFF2-40B4-BE49-F238E27FC236}">
                <a16:creationId xmlns:a16="http://schemas.microsoft.com/office/drawing/2014/main" id="{32F7CFE0-EDCD-326F-4848-D0FE69A232D0}"/>
              </a:ext>
            </a:extLst>
          </p:cNvPr>
          <p:cNvSpPr/>
          <p:nvPr/>
        </p:nvSpPr>
        <p:spPr>
          <a:xfrm rot="10800000">
            <a:off x="5611473" y="1468862"/>
            <a:ext cx="488950" cy="523921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dirty="0"/>
          </a:p>
        </p:txBody>
      </p:sp>
      <p:cxnSp>
        <p:nvCxnSpPr>
          <p:cNvPr id="20" name="Straight Arrow Connector 19">
            <a:extLst>
              <a:ext uri="{FF2B5EF4-FFF2-40B4-BE49-F238E27FC236}">
                <a16:creationId xmlns:a16="http://schemas.microsoft.com/office/drawing/2014/main" id="{E2E6C271-5B91-A77A-65C2-C78B57B33BCA}"/>
              </a:ext>
            </a:extLst>
          </p:cNvPr>
          <p:cNvCxnSpPr/>
          <p:nvPr/>
        </p:nvCxnSpPr>
        <p:spPr>
          <a:xfrm>
            <a:off x="5213350" y="1252220"/>
            <a:ext cx="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6F79BD7-AAD2-0B1F-01EA-DC4EAF7DCBDF}"/>
              </a:ext>
            </a:extLst>
          </p:cNvPr>
          <p:cNvCxnSpPr/>
          <p:nvPr/>
        </p:nvCxnSpPr>
        <p:spPr>
          <a:xfrm flipH="1">
            <a:off x="5391150" y="1550670"/>
            <a:ext cx="260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7163FB-8285-8737-FAA1-B3DE2C7CBACF}"/>
              </a:ext>
            </a:extLst>
          </p:cNvPr>
          <p:cNvCxnSpPr/>
          <p:nvPr/>
        </p:nvCxnSpPr>
        <p:spPr>
          <a:xfrm flipV="1">
            <a:off x="5213350" y="1660208"/>
            <a:ext cx="0" cy="201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BAB885E-1951-A74B-1A31-53E9C3EB83B6}"/>
              </a:ext>
            </a:extLst>
          </p:cNvPr>
          <p:cNvCxnSpPr/>
          <p:nvPr/>
        </p:nvCxnSpPr>
        <p:spPr>
          <a:xfrm>
            <a:off x="4794250" y="1550670"/>
            <a:ext cx="241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DE541FA-BA12-7E91-878B-099777FD71B1}"/>
              </a:ext>
            </a:extLst>
          </p:cNvPr>
          <p:cNvSpPr/>
          <p:nvPr/>
        </p:nvSpPr>
        <p:spPr>
          <a:xfrm>
            <a:off x="246190" y="4053590"/>
            <a:ext cx="2039809" cy="1277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Les dessins à gauche et à droite ont chacun une petite forme à l'intérieur d'eux.</a:t>
            </a:r>
            <a:endParaRPr lang="en-ZA" sz="1600" dirty="0"/>
          </a:p>
        </p:txBody>
      </p:sp>
      <p:cxnSp>
        <p:nvCxnSpPr>
          <p:cNvPr id="26" name="Straight Arrow Connector 25">
            <a:extLst>
              <a:ext uri="{FF2B5EF4-FFF2-40B4-BE49-F238E27FC236}">
                <a16:creationId xmlns:a16="http://schemas.microsoft.com/office/drawing/2014/main" id="{60CF5506-8924-050F-064D-42BA95EA3E4E}"/>
              </a:ext>
            </a:extLst>
          </p:cNvPr>
          <p:cNvCxnSpPr/>
          <p:nvPr/>
        </p:nvCxnSpPr>
        <p:spPr>
          <a:xfrm>
            <a:off x="2851150" y="5605477"/>
            <a:ext cx="241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7BE2EDE-71D8-854A-634A-9834F8ED1121}"/>
              </a:ext>
            </a:extLst>
          </p:cNvPr>
          <p:cNvCxnSpPr/>
          <p:nvPr/>
        </p:nvCxnSpPr>
        <p:spPr>
          <a:xfrm>
            <a:off x="5213350" y="5257800"/>
            <a:ext cx="0" cy="171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1B805EE-47EF-0220-E5BC-32B483616EC0}"/>
              </a:ext>
            </a:extLst>
          </p:cNvPr>
          <p:cNvSpPr/>
          <p:nvPr/>
        </p:nvSpPr>
        <p:spPr>
          <a:xfrm>
            <a:off x="291661" y="5392887"/>
            <a:ext cx="2148666" cy="1413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Notez que les petits dessins se déplacent d'un quart dans le sens des aiguilles d'une montre du 1er au 2ème dessin</a:t>
            </a:r>
            <a:endParaRPr lang="en-ZA" sz="1600" dirty="0"/>
          </a:p>
        </p:txBody>
      </p:sp>
      <p:sp>
        <p:nvSpPr>
          <p:cNvPr id="31" name="Arrow: Curved Down 30">
            <a:extLst>
              <a:ext uri="{FF2B5EF4-FFF2-40B4-BE49-F238E27FC236}">
                <a16:creationId xmlns:a16="http://schemas.microsoft.com/office/drawing/2014/main" id="{254F7FA4-1B3F-C02D-B6F9-397A775AFC32}"/>
              </a:ext>
            </a:extLst>
          </p:cNvPr>
          <p:cNvSpPr/>
          <p:nvPr/>
        </p:nvSpPr>
        <p:spPr>
          <a:xfrm>
            <a:off x="3331821" y="5778500"/>
            <a:ext cx="1583079" cy="279400"/>
          </a:xfrm>
          <a:prstGeom prst="curvedDownArrow">
            <a:avLst>
              <a:gd name="adj1" fmla="val 25000"/>
              <a:gd name="adj2" fmla="val 50000"/>
              <a:gd name="adj3" fmla="val 2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32" name="Rectangle 31">
            <a:extLst>
              <a:ext uri="{FF2B5EF4-FFF2-40B4-BE49-F238E27FC236}">
                <a16:creationId xmlns:a16="http://schemas.microsoft.com/office/drawing/2014/main" id="{05D5BAE0-2201-7633-A067-8CB4E2A2777F}"/>
              </a:ext>
            </a:extLst>
          </p:cNvPr>
          <p:cNvSpPr/>
          <p:nvPr/>
        </p:nvSpPr>
        <p:spPr>
          <a:xfrm>
            <a:off x="6226373" y="1304229"/>
            <a:ext cx="1664750" cy="540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Notez également que la forme du petit dessin change toujours.</a:t>
            </a:r>
          </a:p>
          <a:p>
            <a:pPr algn="ctr"/>
            <a:r>
              <a:rPr lang="fr-FR" sz="1600" dirty="0"/>
              <a:t>Les règles suivantes s'appliquent :</a:t>
            </a:r>
            <a:endParaRPr lang="en-ZA" sz="1600" dirty="0"/>
          </a:p>
          <a:p>
            <a:pPr marL="285750" indent="-285750" algn="ctr">
              <a:buFont typeface="Wingdings" panose="05000000000000000000" pitchFamily="2" charset="2"/>
              <a:buChar char="§"/>
            </a:pPr>
            <a:r>
              <a:rPr lang="fr-FR" sz="1600" dirty="0"/>
              <a:t>Un petit cercle devient toujours un petit diamant</a:t>
            </a:r>
            <a:endParaRPr lang="en-ZA" sz="1600" dirty="0"/>
          </a:p>
          <a:p>
            <a:pPr marL="285750" indent="-285750" algn="ctr">
              <a:buFont typeface="Wingdings" panose="05000000000000000000" pitchFamily="2" charset="2"/>
              <a:buChar char="§"/>
            </a:pPr>
            <a:r>
              <a:rPr lang="fr-FR" sz="1600" dirty="0"/>
              <a:t>Une petite croix devient toujours un petit carré</a:t>
            </a:r>
            <a:endParaRPr lang="en-ZA" sz="1600" dirty="0"/>
          </a:p>
          <a:p>
            <a:pPr marL="285750" indent="-285750" algn="ctr">
              <a:buFont typeface="Wingdings" panose="05000000000000000000" pitchFamily="2" charset="2"/>
              <a:buChar char="§"/>
            </a:pPr>
            <a:r>
              <a:rPr lang="fr-FR" sz="1600" dirty="0"/>
              <a:t>Un petit triangle devient toujours une petite lune</a:t>
            </a:r>
            <a:endParaRPr lang="en-ZA" sz="1600" dirty="0"/>
          </a:p>
        </p:txBody>
      </p:sp>
      <p:cxnSp>
        <p:nvCxnSpPr>
          <p:cNvPr id="34" name="Straight Arrow Connector 33">
            <a:extLst>
              <a:ext uri="{FF2B5EF4-FFF2-40B4-BE49-F238E27FC236}">
                <a16:creationId xmlns:a16="http://schemas.microsoft.com/office/drawing/2014/main" id="{466F997A-CACB-4083-CED7-AA2E64BF28E3}"/>
              </a:ext>
            </a:extLst>
          </p:cNvPr>
          <p:cNvCxnSpPr/>
          <p:nvPr/>
        </p:nvCxnSpPr>
        <p:spPr>
          <a:xfrm flipV="1">
            <a:off x="3331821" y="4254500"/>
            <a:ext cx="1583079" cy="114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E09D107-88B3-9681-E962-1277EA60CDBB}"/>
              </a:ext>
            </a:extLst>
          </p:cNvPr>
          <p:cNvCxnSpPr>
            <a:cxnSpLocks/>
          </p:cNvCxnSpPr>
          <p:nvPr/>
        </p:nvCxnSpPr>
        <p:spPr>
          <a:xfrm>
            <a:off x="3452471" y="4742897"/>
            <a:ext cx="1583079" cy="108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BAF8D08-FE93-B4F1-763E-177363BE8F2F}"/>
              </a:ext>
            </a:extLst>
          </p:cNvPr>
          <p:cNvCxnSpPr>
            <a:cxnSpLocks/>
          </p:cNvCxnSpPr>
          <p:nvPr/>
        </p:nvCxnSpPr>
        <p:spPr>
          <a:xfrm>
            <a:off x="3281985" y="5105738"/>
            <a:ext cx="1954836" cy="27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Callout: Left Arrow 40">
            <a:extLst>
              <a:ext uri="{FF2B5EF4-FFF2-40B4-BE49-F238E27FC236}">
                <a16:creationId xmlns:a16="http://schemas.microsoft.com/office/drawing/2014/main" id="{24B2BEB4-AF40-E35E-852C-B5C4E4103D61}"/>
              </a:ext>
            </a:extLst>
          </p:cNvPr>
          <p:cNvSpPr/>
          <p:nvPr/>
        </p:nvSpPr>
        <p:spPr>
          <a:xfrm>
            <a:off x="8399121" y="2790493"/>
            <a:ext cx="2954679" cy="231524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Essayez de vous souvenir de toutes les règles qui ont été expliquées sur cette diapositive.</a:t>
            </a:r>
            <a:endParaRPr lang="en-ZA" dirty="0"/>
          </a:p>
        </p:txBody>
      </p:sp>
    </p:spTree>
    <p:extLst>
      <p:ext uri="{BB962C8B-B14F-4D97-AF65-F5344CB8AC3E}">
        <p14:creationId xmlns:p14="http://schemas.microsoft.com/office/powerpoint/2010/main" val="18326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7" grpId="0" animBg="1"/>
      <p:bldP spid="18" grpId="0" animBg="1"/>
      <p:bldP spid="19" grpId="0" animBg="1"/>
      <p:bldP spid="24" grpId="0" animBg="1"/>
      <p:bldP spid="28" grpId="0" animBg="1"/>
      <p:bldP spid="31" grpId="0" animBg="1"/>
      <p:bldP spid="32" grpId="0" animBg="1"/>
      <p:bldP spid="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E214E-DCA9-D1DD-190B-566E0FDE3927}"/>
              </a:ext>
            </a:extLst>
          </p:cNvPr>
          <p:cNvSpPr>
            <a:spLocks noGrp="1"/>
          </p:cNvSpPr>
          <p:nvPr>
            <p:ph type="title"/>
          </p:nvPr>
        </p:nvSpPr>
        <p:spPr>
          <a:xfrm>
            <a:off x="838200" y="365125"/>
            <a:ext cx="10515600" cy="282575"/>
          </a:xfrm>
        </p:spPr>
        <p:txBody>
          <a:bodyPr>
            <a:normAutofit fontScale="90000"/>
          </a:bodyPr>
          <a:lstStyle/>
          <a:p>
            <a:endParaRPr lang="en-ZA" sz="2800" dirty="0"/>
          </a:p>
        </p:txBody>
      </p:sp>
      <p:pic>
        <p:nvPicPr>
          <p:cNvPr id="3" name="Picture 2" descr="Graphical user interface, application&#10;&#10;Description automatically generated with medium confidence">
            <a:extLst>
              <a:ext uri="{FF2B5EF4-FFF2-40B4-BE49-F238E27FC236}">
                <a16:creationId xmlns:a16="http://schemas.microsoft.com/office/drawing/2014/main" id="{7F3C19BF-0272-FCCD-FFB2-A46233921FF9}"/>
              </a:ext>
            </a:extLst>
          </p:cNvPr>
          <p:cNvPicPr>
            <a:picLocks noChangeAspect="1"/>
          </p:cNvPicPr>
          <p:nvPr/>
        </p:nvPicPr>
        <p:blipFill rotWithShape="1">
          <a:blip r:embed="rId2"/>
          <a:srcRect l="56991" t="21047" r="22685" b="13303"/>
          <a:stretch/>
        </p:blipFill>
        <p:spPr bwMode="auto">
          <a:xfrm>
            <a:off x="6616709" y="1270000"/>
            <a:ext cx="2322901" cy="5394566"/>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E7CB9F2B-87EE-2DE3-CDCB-AC121432B646}"/>
              </a:ext>
            </a:extLst>
          </p:cNvPr>
          <p:cNvPicPr>
            <a:picLocks noChangeAspect="1"/>
          </p:cNvPicPr>
          <p:nvPr/>
        </p:nvPicPr>
        <p:blipFill rotWithShape="1">
          <a:blip r:embed="rId3"/>
          <a:srcRect l="57557" t="20830" r="22980" b="13711"/>
          <a:stretch/>
        </p:blipFill>
        <p:spPr bwMode="auto">
          <a:xfrm>
            <a:off x="4065086" y="1326060"/>
            <a:ext cx="2221414" cy="5394565"/>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B6F99E22-F383-EB7E-D081-F01C5C5F9D4C}"/>
              </a:ext>
            </a:extLst>
          </p:cNvPr>
          <p:cNvSpPr/>
          <p:nvPr/>
        </p:nvSpPr>
        <p:spPr>
          <a:xfrm>
            <a:off x="215900" y="1997093"/>
            <a:ext cx="3759200" cy="2867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règles expliquées sur la diapositive précédente peuvent vous aider à déterminer ce qu'est le nouveau dessin. Par exemple.</a:t>
            </a:r>
          </a:p>
          <a:p>
            <a:pPr algn="ctr"/>
            <a:r>
              <a:rPr lang="fr-FR" dirty="0"/>
              <a:t>Le cercle du premier dessin devient un losange dans le nouveau dessin.</a:t>
            </a:r>
          </a:p>
          <a:p>
            <a:pPr algn="ctr"/>
            <a:r>
              <a:rPr lang="fr-FR" dirty="0"/>
              <a:t>Il passe également de la position 12 heures à la position 3 heures.</a:t>
            </a:r>
            <a:endParaRPr lang="en-ZA" dirty="0"/>
          </a:p>
        </p:txBody>
      </p:sp>
      <p:sp>
        <p:nvSpPr>
          <p:cNvPr id="6" name="Rectangle 5">
            <a:extLst>
              <a:ext uri="{FF2B5EF4-FFF2-40B4-BE49-F238E27FC236}">
                <a16:creationId xmlns:a16="http://schemas.microsoft.com/office/drawing/2014/main" id="{39872C85-E590-BFDC-ED64-0BC1F013D250}"/>
              </a:ext>
            </a:extLst>
          </p:cNvPr>
          <p:cNvSpPr/>
          <p:nvPr/>
        </p:nvSpPr>
        <p:spPr>
          <a:xfrm>
            <a:off x="9017000" y="1935705"/>
            <a:ext cx="2832100" cy="30426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Il n'y a cependant aucune logique à rattacher le nouveau symbole à l'élément de transport qu'il représente.</a:t>
            </a:r>
          </a:p>
          <a:p>
            <a:pPr algn="ctr"/>
            <a:r>
              <a:rPr lang="fr-FR" dirty="0"/>
              <a:t>Essayez de créer vos propres liens ou mémorisez la signification du nouveau symbole. Vous aurez le temps d'étudier cela plus tard.</a:t>
            </a:r>
            <a:endParaRPr lang="en-ZA" dirty="0"/>
          </a:p>
        </p:txBody>
      </p:sp>
      <p:sp>
        <p:nvSpPr>
          <p:cNvPr id="7" name="Arrow: Down 6">
            <a:extLst>
              <a:ext uri="{FF2B5EF4-FFF2-40B4-BE49-F238E27FC236}">
                <a16:creationId xmlns:a16="http://schemas.microsoft.com/office/drawing/2014/main" id="{3A5A1E6A-EC81-D0B9-3703-D94CE92379F1}"/>
              </a:ext>
            </a:extLst>
          </p:cNvPr>
          <p:cNvSpPr/>
          <p:nvPr/>
        </p:nvSpPr>
        <p:spPr>
          <a:xfrm>
            <a:off x="4470400" y="1041400"/>
            <a:ext cx="1778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Arrow: Left 7">
            <a:extLst>
              <a:ext uri="{FF2B5EF4-FFF2-40B4-BE49-F238E27FC236}">
                <a16:creationId xmlns:a16="http://schemas.microsoft.com/office/drawing/2014/main" id="{D87F6372-8DD8-DAAE-EBDD-7CB9A90FD6EB}"/>
              </a:ext>
            </a:extLst>
          </p:cNvPr>
          <p:cNvSpPr/>
          <p:nvPr/>
        </p:nvSpPr>
        <p:spPr>
          <a:xfrm>
            <a:off x="5969000" y="1511300"/>
            <a:ext cx="3175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Arrow: Curved Down 9">
            <a:extLst>
              <a:ext uri="{FF2B5EF4-FFF2-40B4-BE49-F238E27FC236}">
                <a16:creationId xmlns:a16="http://schemas.microsoft.com/office/drawing/2014/main" id="{AC531560-8A02-4D5B-B331-363FEAA093A8}"/>
              </a:ext>
            </a:extLst>
          </p:cNvPr>
          <p:cNvSpPr/>
          <p:nvPr/>
        </p:nvSpPr>
        <p:spPr>
          <a:xfrm>
            <a:off x="4648200" y="1041400"/>
            <a:ext cx="1168400" cy="28257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11" name="Action Button: Help 10">
            <a:hlinkClick r:id="" action="ppaction://noaction" highlightClick="1"/>
            <a:extLst>
              <a:ext uri="{FF2B5EF4-FFF2-40B4-BE49-F238E27FC236}">
                <a16:creationId xmlns:a16="http://schemas.microsoft.com/office/drawing/2014/main" id="{24DFA28A-93F1-68EC-CFF8-4869A50D225B}"/>
              </a:ext>
            </a:extLst>
          </p:cNvPr>
          <p:cNvSpPr/>
          <p:nvPr/>
        </p:nvSpPr>
        <p:spPr>
          <a:xfrm>
            <a:off x="7518402" y="946150"/>
            <a:ext cx="419100" cy="419100"/>
          </a:xfrm>
          <a:prstGeom prst="actionButtonHelp">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sp>
        <p:nvSpPr>
          <p:cNvPr id="12" name="Action Button: Help 11">
            <a:hlinkClick r:id="" action="ppaction://noaction" highlightClick="1"/>
            <a:extLst>
              <a:ext uri="{FF2B5EF4-FFF2-40B4-BE49-F238E27FC236}">
                <a16:creationId xmlns:a16="http://schemas.microsoft.com/office/drawing/2014/main" id="{BB959BAB-061D-A47F-10DB-99040096C3E9}"/>
              </a:ext>
            </a:extLst>
          </p:cNvPr>
          <p:cNvSpPr/>
          <p:nvPr/>
        </p:nvSpPr>
        <p:spPr>
          <a:xfrm>
            <a:off x="7512054" y="3956051"/>
            <a:ext cx="419100" cy="419100"/>
          </a:xfrm>
          <a:prstGeom prst="actionButtonHelp">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sp>
        <p:nvSpPr>
          <p:cNvPr id="13" name="Action Button: Help 12">
            <a:hlinkClick r:id="" action="ppaction://noaction" highlightClick="1"/>
            <a:extLst>
              <a:ext uri="{FF2B5EF4-FFF2-40B4-BE49-F238E27FC236}">
                <a16:creationId xmlns:a16="http://schemas.microsoft.com/office/drawing/2014/main" id="{51989C94-7AEC-C629-BDC2-7754FF1FF089}"/>
              </a:ext>
            </a:extLst>
          </p:cNvPr>
          <p:cNvSpPr/>
          <p:nvPr/>
        </p:nvSpPr>
        <p:spPr>
          <a:xfrm>
            <a:off x="7512054" y="2482850"/>
            <a:ext cx="419100" cy="419100"/>
          </a:xfrm>
          <a:prstGeom prst="actionButtonHelp">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sp>
        <p:nvSpPr>
          <p:cNvPr id="14" name="Action Button: Help 13">
            <a:hlinkClick r:id="" action="ppaction://noaction" highlightClick="1"/>
            <a:extLst>
              <a:ext uri="{FF2B5EF4-FFF2-40B4-BE49-F238E27FC236}">
                <a16:creationId xmlns:a16="http://schemas.microsoft.com/office/drawing/2014/main" id="{BD49D917-C4F4-65AF-08FC-B1E27B166A3A}"/>
              </a:ext>
            </a:extLst>
          </p:cNvPr>
          <p:cNvSpPr/>
          <p:nvPr/>
        </p:nvSpPr>
        <p:spPr>
          <a:xfrm>
            <a:off x="7512054" y="5418137"/>
            <a:ext cx="419100" cy="419100"/>
          </a:xfrm>
          <a:prstGeom prst="actionButtonHelp">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ZA"/>
          </a:p>
        </p:txBody>
      </p:sp>
    </p:spTree>
    <p:extLst>
      <p:ext uri="{BB962C8B-B14F-4D97-AF65-F5344CB8AC3E}">
        <p14:creationId xmlns:p14="http://schemas.microsoft.com/office/powerpoint/2010/main" val="117587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open book against blurred bookshelf background">
            <a:extLst>
              <a:ext uri="{FF2B5EF4-FFF2-40B4-BE49-F238E27FC236}">
                <a16:creationId xmlns:a16="http://schemas.microsoft.com/office/drawing/2014/main" id="{19F3921B-04A0-B0C5-74F8-2DECE7A25493}"/>
              </a:ext>
            </a:extLst>
          </p:cNvPr>
          <p:cNvPicPr>
            <a:picLocks noChangeAspect="1"/>
          </p:cNvPicPr>
          <p:nvPr/>
        </p:nvPicPr>
        <p:blipFill rotWithShape="1">
          <a:blip r:embed="rId2"/>
          <a:srcRect l="1926" r="13701" b="-1"/>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AD9B3F83-C857-32F8-AF13-47FD6B229284}"/>
              </a:ext>
            </a:extLst>
          </p:cNvPr>
          <p:cNvSpPr>
            <a:spLocks noGrp="1"/>
          </p:cNvSpPr>
          <p:nvPr>
            <p:ph type="title"/>
          </p:nvPr>
        </p:nvSpPr>
        <p:spPr>
          <a:xfrm>
            <a:off x="138129" y="448246"/>
            <a:ext cx="3290871" cy="5228653"/>
          </a:xfrm>
        </p:spPr>
        <p:txBody>
          <a:bodyPr vert="horz" lIns="91440" tIns="45720" rIns="91440" bIns="45720" rtlCol="0" anchor="b">
            <a:normAutofit fontScale="90000"/>
          </a:bodyPr>
          <a:lstStyle/>
          <a:p>
            <a:r>
              <a:rPr lang="fr-FR" sz="1900" dirty="0"/>
              <a:t>Ceci conclut le didacticiel de la leçon et vous n'aurez plus accès à ce didacticiel. Cependant, vous recevrez maintenant la leçon en anglais. Veuillez utiliser ce que vous avez appris dans ce didacticiel pour en apprendre le plus possible sur le dictionnaire au cours de la leçon qui suit. Cette leçon expliquera simplement en anglais, ce que vous avez appris dans le tutoriel. Après la leçon, vous disposerez de cinq minutes supplémentaires pour étudier le dictionnaire. Pendant la période d'étude, vous pouvez vous déplacer entre les vêtements, les transports, les couleurs et les numéros à votre guise. Nous allons annuler le partage de notre écran maintenant. Une fois que nous l'avons fait, assurez-vous de partager votre écran avec nous.</a:t>
            </a:r>
            <a:endParaRPr lang="en-US" sz="1900" dirty="0"/>
          </a:p>
        </p:txBody>
      </p:sp>
    </p:spTree>
    <p:extLst>
      <p:ext uri="{BB962C8B-B14F-4D97-AF65-F5344CB8AC3E}">
        <p14:creationId xmlns:p14="http://schemas.microsoft.com/office/powerpoint/2010/main" val="120739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50BD-E9F3-99B6-6FA4-396604C6D7D8}"/>
              </a:ext>
            </a:extLst>
          </p:cNvPr>
          <p:cNvSpPr>
            <a:spLocks noGrp="1"/>
          </p:cNvSpPr>
          <p:nvPr>
            <p:ph type="title"/>
          </p:nvPr>
        </p:nvSpPr>
        <p:spPr/>
        <p:txBody>
          <a:bodyPr>
            <a:normAutofit/>
          </a:bodyPr>
          <a:lstStyle/>
          <a:p>
            <a:r>
              <a:rPr lang="en-ZA" sz="3600" dirty="0"/>
              <a:t>Séance 2</a:t>
            </a:r>
          </a:p>
        </p:txBody>
      </p:sp>
      <p:sp>
        <p:nvSpPr>
          <p:cNvPr id="3" name="Content Placeholder 2">
            <a:extLst>
              <a:ext uri="{FF2B5EF4-FFF2-40B4-BE49-F238E27FC236}">
                <a16:creationId xmlns:a16="http://schemas.microsoft.com/office/drawing/2014/main" id="{4E5C84AF-F3D0-5FB6-B049-7077FB8A8508}"/>
              </a:ext>
            </a:extLst>
          </p:cNvPr>
          <p:cNvSpPr>
            <a:spLocks noGrp="1"/>
          </p:cNvSpPr>
          <p:nvPr>
            <p:ph idx="1"/>
          </p:nvPr>
        </p:nvSpPr>
        <p:spPr>
          <a:xfrm>
            <a:off x="838200" y="1320800"/>
            <a:ext cx="10515600" cy="4856163"/>
          </a:xfrm>
        </p:spPr>
        <p:txBody>
          <a:bodyPr>
            <a:normAutofit/>
          </a:bodyPr>
          <a:lstStyle/>
          <a:p>
            <a:pPr marL="0" indent="0">
              <a:buNone/>
            </a:pPr>
            <a:r>
              <a:rPr lang="fr-FR" sz="1800" dirty="0"/>
              <a:t>Vous allez maintenant faire la session 2. Il y a 70 problèmes et vous avez 9 minutes. Essayez de travailler le plus vite possible et améliorez-vous dès la première séance.</a:t>
            </a:r>
          </a:p>
          <a:p>
            <a:pPr marL="0" indent="0">
              <a:buNone/>
            </a:pPr>
            <a:r>
              <a:rPr lang="fr-FR" sz="1800" dirty="0"/>
              <a:t>N'oubliez pas que vous êtes autorisé à ignorer complètement les problèmes. Vous êtes également autorisé à ne faire qu'un seul des deux symboles et à avancer. Faites-le si vous êtes coincé avec un symbole. Ne perdez pas de temps dessus. Vous pourrez y revenir plus tard s'il reste du temps.</a:t>
            </a:r>
          </a:p>
          <a:p>
            <a:pPr marL="0" indent="0">
              <a:buNone/>
            </a:pPr>
            <a:r>
              <a:rPr lang="fr-FR" sz="1800" dirty="0"/>
              <a:t>Si vous pouvez traduire des symboles sans utiliser le dictionnaire, vous travaillerez plus rapidement. Cependant, si vous ne pouvez pas, vous devez utiliser le dictionnaire pour vous aider.</a:t>
            </a:r>
          </a:p>
          <a:p>
            <a:pPr marL="0" indent="0">
              <a:buNone/>
            </a:pPr>
            <a:r>
              <a:rPr lang="fr-FR" sz="1800" dirty="0"/>
              <a:t>Les couleurs et les vêtements sont plus faciles que les nombres et le transport. Peut-être devriez-vous d'abord vous concentrer sur ces catégories.</a:t>
            </a:r>
            <a:endParaRPr lang="en-ZA" sz="1800" dirty="0"/>
          </a:p>
        </p:txBody>
      </p:sp>
    </p:spTree>
    <p:extLst>
      <p:ext uri="{BB962C8B-B14F-4D97-AF65-F5344CB8AC3E}">
        <p14:creationId xmlns:p14="http://schemas.microsoft.com/office/powerpoint/2010/main" val="369289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BA963A-56FB-6E7B-DA88-329675923A8A}"/>
              </a:ext>
            </a:extLst>
          </p:cNvPr>
          <p:cNvSpPr>
            <a:spLocks noGrp="1"/>
          </p:cNvSpPr>
          <p:nvPr>
            <p:ph type="title"/>
          </p:nvPr>
        </p:nvSpPr>
        <p:spPr>
          <a:xfrm>
            <a:off x="643467" y="321734"/>
            <a:ext cx="5136416" cy="1135737"/>
          </a:xfrm>
        </p:spPr>
        <p:txBody>
          <a:bodyPr>
            <a:normAutofit/>
          </a:bodyPr>
          <a:lstStyle/>
          <a:p>
            <a:r>
              <a:rPr lang="fr-FR" sz="2800"/>
              <a:t>Comment fonctionne chaque partie - Partie 3 Test de mémoire</a:t>
            </a:r>
            <a:endParaRPr lang="en-ZA" sz="2800"/>
          </a:p>
        </p:txBody>
      </p:sp>
      <p:sp>
        <p:nvSpPr>
          <p:cNvPr id="3" name="Content Placeholder 2">
            <a:extLst>
              <a:ext uri="{FF2B5EF4-FFF2-40B4-BE49-F238E27FC236}">
                <a16:creationId xmlns:a16="http://schemas.microsoft.com/office/drawing/2014/main" id="{92A74F2F-5B43-FF40-1B87-BB5A41D58C9A}"/>
              </a:ext>
            </a:extLst>
          </p:cNvPr>
          <p:cNvSpPr>
            <a:spLocks noGrp="1"/>
          </p:cNvSpPr>
          <p:nvPr>
            <p:ph idx="1"/>
          </p:nvPr>
        </p:nvSpPr>
        <p:spPr>
          <a:xfrm>
            <a:off x="643468" y="1782981"/>
            <a:ext cx="5136416" cy="4393982"/>
          </a:xfrm>
        </p:spPr>
        <p:txBody>
          <a:bodyPr>
            <a:normAutofit/>
          </a:bodyPr>
          <a:lstStyle/>
          <a:p>
            <a:pPr marL="0" indent="0">
              <a:buNone/>
            </a:pPr>
            <a:endParaRPr lang="en-ZA" sz="2000"/>
          </a:p>
          <a:p>
            <a:pPr marL="0" indent="0">
              <a:buNone/>
            </a:pPr>
            <a:r>
              <a:rPr lang="fr-FR" sz="2000"/>
              <a:t>C'est le test de mémoire. Ici, vous recevrez un certain nombre de questions qui testeront votre capacité à vous souvenir du dictionnaire et à quel point vous l'avez compris.</a:t>
            </a:r>
          </a:p>
          <a:p>
            <a:pPr marL="0" indent="0">
              <a:buNone/>
            </a:pPr>
            <a:r>
              <a:rPr lang="fr-FR" sz="2000"/>
              <a:t>Ceci conclura l'évaluation cognitive.</a:t>
            </a:r>
            <a:endParaRPr lang="en-ZA" sz="2000"/>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EF06A07E-0855-46DE-F410-5DD3186EBD9C}"/>
              </a:ext>
            </a:extLst>
          </p:cNvPr>
          <p:cNvPicPr>
            <a:picLocks noChangeAspect="1"/>
          </p:cNvPicPr>
          <p:nvPr/>
        </p:nvPicPr>
        <p:blipFill rotWithShape="1">
          <a:blip r:embed="rId2"/>
          <a:srcRect l="9762" r="34402" b="-1"/>
          <a:stretch/>
        </p:blipFill>
        <p:spPr>
          <a:xfrm>
            <a:off x="6412117" y="10"/>
            <a:ext cx="5779884" cy="6857990"/>
          </a:xfrm>
          <a:prstGeom prst="rect">
            <a:avLst/>
          </a:prstGeom>
        </p:spPr>
      </p:pic>
      <p:grpSp>
        <p:nvGrpSpPr>
          <p:cNvPr id="20" name="Group 1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0288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8FE2-E9A5-0323-2BB7-FF5795092A0E}"/>
              </a:ext>
            </a:extLst>
          </p:cNvPr>
          <p:cNvSpPr>
            <a:spLocks noGrp="1"/>
          </p:cNvSpPr>
          <p:nvPr>
            <p:ph type="title"/>
          </p:nvPr>
        </p:nvSpPr>
        <p:spPr>
          <a:xfrm>
            <a:off x="4965430" y="629268"/>
            <a:ext cx="6586491" cy="1286160"/>
          </a:xfrm>
        </p:spPr>
        <p:txBody>
          <a:bodyPr anchor="b">
            <a:normAutofit/>
          </a:bodyPr>
          <a:lstStyle/>
          <a:p>
            <a:r>
              <a:rPr lang="en-ZA" sz="3600" dirty="0" err="1"/>
              <a:t>Veuillez</a:t>
            </a:r>
            <a:r>
              <a:rPr lang="en-ZA" sz="3600" dirty="0"/>
              <a:t> noter.</a:t>
            </a:r>
          </a:p>
        </p:txBody>
      </p:sp>
      <p:sp>
        <p:nvSpPr>
          <p:cNvPr id="3" name="Content Placeholder 2">
            <a:extLst>
              <a:ext uri="{FF2B5EF4-FFF2-40B4-BE49-F238E27FC236}">
                <a16:creationId xmlns:a16="http://schemas.microsoft.com/office/drawing/2014/main" id="{D21A5C1D-A7CF-BF20-5093-65E523A0FF11}"/>
              </a:ext>
            </a:extLst>
          </p:cNvPr>
          <p:cNvSpPr>
            <a:spLocks noGrp="1"/>
          </p:cNvSpPr>
          <p:nvPr>
            <p:ph idx="1"/>
          </p:nvPr>
        </p:nvSpPr>
        <p:spPr>
          <a:xfrm>
            <a:off x="4965431" y="2438400"/>
            <a:ext cx="6586489" cy="3785419"/>
          </a:xfrm>
        </p:spPr>
        <p:txBody>
          <a:bodyPr>
            <a:normAutofit fontScale="92500" lnSpcReduction="10000"/>
          </a:bodyPr>
          <a:lstStyle/>
          <a:p>
            <a:pPr marL="0" indent="0">
              <a:buNone/>
            </a:pPr>
            <a:r>
              <a:rPr lang="fr-FR" sz="2000" dirty="0"/>
              <a:t>Nous vous donnerons des instructions détaillées avant chacune des trois parties et nous nous assurerons que vous comprenez comment faire chacune d'elles avant de commencer.</a:t>
            </a:r>
          </a:p>
          <a:p>
            <a:pPr marL="0" indent="0">
              <a:buNone/>
            </a:pPr>
            <a:r>
              <a:rPr lang="fr-FR" sz="2000" dirty="0"/>
              <a:t>Il est également très important de se rappeler que ces tests ont été conçus de telle manière qu'ils sont très difficiles à réaliser dans les délais impartis. Vous ne devez donc en aucun cas vous laisser décourager ou vous inquiéter si vous constatez qu'il y a des problèmes que vous ne pouvez pas résoudre ou que vous n'êtes pas en mesure de terminer les parties dans les délais impartis.</a:t>
            </a:r>
          </a:p>
          <a:p>
            <a:pPr marL="0" indent="0">
              <a:buNone/>
            </a:pPr>
            <a:r>
              <a:rPr lang="fr-FR" sz="2000" dirty="0"/>
              <a:t>Ceci est parfaitement normal et arrive à tout le monde.</a:t>
            </a:r>
          </a:p>
          <a:p>
            <a:pPr marL="0" indent="0">
              <a:buNone/>
            </a:pPr>
            <a:r>
              <a:rPr lang="fr-FR" sz="2000" dirty="0"/>
              <a:t>Nous allons maintenant vous expliquer comment faire le test analytique.</a:t>
            </a:r>
            <a:endParaRPr lang="en-ZA" sz="2000" dirty="0"/>
          </a:p>
        </p:txBody>
      </p:sp>
      <p:pic>
        <p:nvPicPr>
          <p:cNvPr id="5" name="Picture 4" descr="Many question marks on black background">
            <a:extLst>
              <a:ext uri="{FF2B5EF4-FFF2-40B4-BE49-F238E27FC236}">
                <a16:creationId xmlns:a16="http://schemas.microsoft.com/office/drawing/2014/main" id="{7C9FC5AA-94DB-228B-1283-4D90A5D0738D}"/>
              </a:ext>
            </a:extLst>
          </p:cNvPr>
          <p:cNvPicPr>
            <a:picLocks noChangeAspect="1"/>
          </p:cNvPicPr>
          <p:nvPr/>
        </p:nvPicPr>
        <p:blipFill rotWithShape="1">
          <a:blip r:embed="rId2"/>
          <a:srcRect l="58767" r="2" b="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16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lex maths formulae on a blackboard">
            <a:extLst>
              <a:ext uri="{FF2B5EF4-FFF2-40B4-BE49-F238E27FC236}">
                <a16:creationId xmlns:a16="http://schemas.microsoft.com/office/drawing/2014/main" id="{39E2D445-6238-3F5A-01ED-3E19450FB519}"/>
              </a:ext>
            </a:extLst>
          </p:cNvPr>
          <p:cNvPicPr>
            <a:picLocks noChangeAspect="1"/>
          </p:cNvPicPr>
          <p:nvPr/>
        </p:nvPicPr>
        <p:blipFill rotWithShape="1">
          <a:blip r:embed="rId2">
            <a:alphaModFix amt="50000"/>
          </a:blip>
          <a:srcRect t="18208" b="4737"/>
          <a:stretch/>
        </p:blipFill>
        <p:spPr>
          <a:xfrm>
            <a:off x="20" y="1"/>
            <a:ext cx="12191980" cy="6857999"/>
          </a:xfrm>
          <a:prstGeom prst="rect">
            <a:avLst/>
          </a:prstGeom>
        </p:spPr>
      </p:pic>
      <p:sp>
        <p:nvSpPr>
          <p:cNvPr id="2" name="Title 1">
            <a:extLst>
              <a:ext uri="{FF2B5EF4-FFF2-40B4-BE49-F238E27FC236}">
                <a16:creationId xmlns:a16="http://schemas.microsoft.com/office/drawing/2014/main" id="{CBFCA219-12FB-D697-15DE-7DCAF44938A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Instructions</a:t>
            </a:r>
          </a:p>
        </p:txBody>
      </p:sp>
    </p:spTree>
    <p:extLst>
      <p:ext uri="{BB962C8B-B14F-4D97-AF65-F5344CB8AC3E}">
        <p14:creationId xmlns:p14="http://schemas.microsoft.com/office/powerpoint/2010/main" val="5989476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1B00-B640-D216-DF59-7CCC6136B7FC}"/>
              </a:ext>
            </a:extLst>
          </p:cNvPr>
          <p:cNvSpPr>
            <a:spLocks noGrp="1"/>
          </p:cNvSpPr>
          <p:nvPr>
            <p:ph type="title"/>
          </p:nvPr>
        </p:nvSpPr>
        <p:spPr/>
        <p:txBody>
          <a:bodyPr/>
          <a:lstStyle/>
          <a:p>
            <a:r>
              <a:rPr lang="en-ZA" dirty="0" err="1"/>
              <a:t>Partie</a:t>
            </a:r>
            <a:r>
              <a:rPr lang="en-ZA" dirty="0"/>
              <a:t> 1</a:t>
            </a:r>
          </a:p>
        </p:txBody>
      </p:sp>
      <p:sp>
        <p:nvSpPr>
          <p:cNvPr id="3" name="Content Placeholder 2">
            <a:extLst>
              <a:ext uri="{FF2B5EF4-FFF2-40B4-BE49-F238E27FC236}">
                <a16:creationId xmlns:a16="http://schemas.microsoft.com/office/drawing/2014/main" id="{806711C1-0F82-C9A8-BE67-BA02EE821FAE}"/>
              </a:ext>
            </a:extLst>
          </p:cNvPr>
          <p:cNvSpPr>
            <a:spLocks noGrp="1"/>
          </p:cNvSpPr>
          <p:nvPr>
            <p:ph idx="1"/>
          </p:nvPr>
        </p:nvSpPr>
        <p:spPr/>
        <p:txBody>
          <a:bodyPr/>
          <a:lstStyle/>
          <a:p>
            <a:endParaRPr lang="en-ZA"/>
          </a:p>
        </p:txBody>
      </p:sp>
    </p:spTree>
    <p:extLst>
      <p:ext uri="{BB962C8B-B14F-4D97-AF65-F5344CB8AC3E}">
        <p14:creationId xmlns:p14="http://schemas.microsoft.com/office/powerpoint/2010/main" val="386764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98DD-8949-1962-4E1E-9235523F34F7}"/>
              </a:ext>
            </a:extLst>
          </p:cNvPr>
          <p:cNvSpPr>
            <a:spLocks noGrp="1"/>
          </p:cNvSpPr>
          <p:nvPr>
            <p:ph type="title"/>
          </p:nvPr>
        </p:nvSpPr>
        <p:spPr/>
        <p:txBody>
          <a:bodyPr/>
          <a:lstStyle/>
          <a:p>
            <a:r>
              <a:rPr lang="en-ZA" dirty="0" err="1"/>
              <a:t>Essai</a:t>
            </a:r>
            <a:r>
              <a:rPr lang="en-ZA" dirty="0"/>
              <a:t> </a:t>
            </a:r>
            <a:r>
              <a:rPr lang="en-ZA" dirty="0" err="1"/>
              <a:t>analytique</a:t>
            </a:r>
            <a:endParaRPr lang="en-ZA" dirty="0"/>
          </a:p>
        </p:txBody>
      </p:sp>
      <p:sp>
        <p:nvSpPr>
          <p:cNvPr id="8" name="Content Placeholder 7">
            <a:extLst>
              <a:ext uri="{FF2B5EF4-FFF2-40B4-BE49-F238E27FC236}">
                <a16:creationId xmlns:a16="http://schemas.microsoft.com/office/drawing/2014/main" id="{BEFCFF4F-A666-68FF-F45C-D73F7D8CF2A9}"/>
              </a:ext>
            </a:extLst>
          </p:cNvPr>
          <p:cNvSpPr>
            <a:spLocks noGrp="1"/>
          </p:cNvSpPr>
          <p:nvPr>
            <p:ph idx="1"/>
          </p:nvPr>
        </p:nvSpPr>
        <p:spPr>
          <a:xfrm>
            <a:off x="838200" y="1825624"/>
            <a:ext cx="10515600" cy="4879975"/>
          </a:xfrm>
        </p:spPr>
        <p:txBody>
          <a:bodyPr>
            <a:normAutofit/>
          </a:bodyPr>
          <a:lstStyle/>
          <a:p>
            <a:pPr marL="0" indent="0">
              <a:buNone/>
            </a:pPr>
            <a:r>
              <a:rPr lang="fr-FR" sz="1800" dirty="0"/>
              <a:t>Dans ce test il y a 6 dessins. </a:t>
            </a:r>
          </a:p>
          <a:p>
            <a:pPr marL="0" indent="0">
              <a:buNone/>
            </a:pPr>
            <a:r>
              <a:rPr lang="fr-FR" sz="1800" dirty="0"/>
              <a:t>Cinq dessins ont la même caractéristique. Un dessin n'a pas cette caractéristique. C'est le dessin que vous devez trouver.</a:t>
            </a:r>
          </a:p>
          <a:p>
            <a:pPr marL="0" indent="0">
              <a:buNone/>
            </a:pPr>
            <a:r>
              <a:rPr lang="fr-FR" sz="1800" dirty="0"/>
              <a:t>Regardez le dessin ci-dessous. Cinq des dessins ont un point noir dans le quadrant supérieur gauche.</a:t>
            </a:r>
          </a:p>
          <a:p>
            <a:pPr marL="0" indent="0">
              <a:buNone/>
            </a:pPr>
            <a:endParaRPr lang="fr-FR" sz="1800" dirty="0"/>
          </a:p>
          <a:p>
            <a:pPr marL="0" indent="0">
              <a:buNone/>
            </a:pPr>
            <a:endParaRPr lang="fr-FR" sz="1800" dirty="0"/>
          </a:p>
          <a:p>
            <a:pPr marL="0" indent="0">
              <a:buNone/>
            </a:pPr>
            <a:endParaRPr lang="fr-FR" sz="1800" dirty="0"/>
          </a:p>
          <a:p>
            <a:pPr marL="0" indent="0">
              <a:buNone/>
            </a:pPr>
            <a:endParaRPr lang="fr-FR" sz="1800" dirty="0"/>
          </a:p>
          <a:p>
            <a:pPr marL="0" indent="0">
              <a:buNone/>
            </a:pPr>
            <a:endParaRPr lang="fr-FR" sz="1800" dirty="0"/>
          </a:p>
          <a:p>
            <a:pPr marL="0" indent="0">
              <a:buNone/>
            </a:pPr>
            <a:r>
              <a:rPr lang="fr-FR" sz="1800" dirty="0"/>
              <a:t>Cependant, ce dessin ne partage pas cette fonctionnalité. </a:t>
            </a:r>
          </a:p>
          <a:p>
            <a:pPr marL="0" indent="0">
              <a:buNone/>
            </a:pPr>
            <a:r>
              <a:rPr lang="fr-FR" sz="1800" dirty="0"/>
              <a:t>Ici, le point arrière est dans le quadrant inférieur gauche. C'est alors la bonne réponse. Il ne partage pas la caractéristique d'avoir le point noir dans le quadrant supérieur gauche comme tous les autres dessins.</a:t>
            </a:r>
          </a:p>
          <a:p>
            <a:pPr marL="0" indent="0">
              <a:buNone/>
            </a:pPr>
            <a:r>
              <a:rPr lang="fr-FR" sz="1800" dirty="0"/>
              <a:t>Dans ce test, vous devez toujours essayer d'identifier le dessin qui n'a pas la caractéristique que cinq des autres dessins partagent entre eux.</a:t>
            </a:r>
            <a:endParaRPr lang="en-ZA" sz="1800" dirty="0"/>
          </a:p>
        </p:txBody>
      </p:sp>
      <p:pic>
        <p:nvPicPr>
          <p:cNvPr id="9" name="Content Placeholder 4">
            <a:extLst>
              <a:ext uri="{FF2B5EF4-FFF2-40B4-BE49-F238E27FC236}">
                <a16:creationId xmlns:a16="http://schemas.microsoft.com/office/drawing/2014/main" id="{BF16C008-5A72-6EC5-7982-C2DF5DC05F54}"/>
              </a:ext>
            </a:extLst>
          </p:cNvPr>
          <p:cNvPicPr>
            <a:picLocks noChangeAspect="1"/>
          </p:cNvPicPr>
          <p:nvPr/>
        </p:nvPicPr>
        <p:blipFill rotWithShape="1">
          <a:blip r:embed="rId2"/>
          <a:srcRect l="19463" t="58293" r="18946" b="22415"/>
          <a:stretch/>
        </p:blipFill>
        <p:spPr>
          <a:xfrm>
            <a:off x="2543330" y="3429000"/>
            <a:ext cx="5686270" cy="1001357"/>
          </a:xfrm>
          <a:prstGeom prst="rect">
            <a:avLst/>
          </a:prstGeom>
        </p:spPr>
      </p:pic>
      <p:sp>
        <p:nvSpPr>
          <p:cNvPr id="10" name="Arrow: Down 9">
            <a:extLst>
              <a:ext uri="{FF2B5EF4-FFF2-40B4-BE49-F238E27FC236}">
                <a16:creationId xmlns:a16="http://schemas.microsoft.com/office/drawing/2014/main" id="{46AE350F-E76C-E5FC-CE82-5BF1F010E908}"/>
              </a:ext>
            </a:extLst>
          </p:cNvPr>
          <p:cNvSpPr/>
          <p:nvPr/>
        </p:nvSpPr>
        <p:spPr>
          <a:xfrm>
            <a:off x="2815027" y="3292839"/>
            <a:ext cx="344774" cy="326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19187938-F98B-F1A2-1A0F-261C6DE67B32}"/>
              </a:ext>
            </a:extLst>
          </p:cNvPr>
          <p:cNvSpPr/>
          <p:nvPr/>
        </p:nvSpPr>
        <p:spPr>
          <a:xfrm>
            <a:off x="4422097" y="3301010"/>
            <a:ext cx="344774" cy="326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C01CCB4F-82A2-2BE7-581A-1B369D23B01E}"/>
              </a:ext>
            </a:extLst>
          </p:cNvPr>
          <p:cNvSpPr/>
          <p:nvPr/>
        </p:nvSpPr>
        <p:spPr>
          <a:xfrm>
            <a:off x="6810650" y="3301010"/>
            <a:ext cx="344774" cy="326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9363A9C1-B106-B0FD-7B28-18A4F734E99D}"/>
              </a:ext>
            </a:extLst>
          </p:cNvPr>
          <p:cNvSpPr/>
          <p:nvPr/>
        </p:nvSpPr>
        <p:spPr>
          <a:xfrm>
            <a:off x="6070889" y="3280036"/>
            <a:ext cx="344774" cy="326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BB9E3697-9C3D-13B8-1B0B-40A12CF0F2AC}"/>
              </a:ext>
            </a:extLst>
          </p:cNvPr>
          <p:cNvSpPr/>
          <p:nvPr/>
        </p:nvSpPr>
        <p:spPr>
          <a:xfrm>
            <a:off x="5307142" y="3262797"/>
            <a:ext cx="344774" cy="326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 14">
            <a:extLst>
              <a:ext uri="{FF2B5EF4-FFF2-40B4-BE49-F238E27FC236}">
                <a16:creationId xmlns:a16="http://schemas.microsoft.com/office/drawing/2014/main" id="{7A420AE2-2A8D-A3FE-5D1D-BCE0F5754E67}"/>
              </a:ext>
            </a:extLst>
          </p:cNvPr>
          <p:cNvSpPr/>
          <p:nvPr/>
        </p:nvSpPr>
        <p:spPr>
          <a:xfrm>
            <a:off x="3642360" y="4160521"/>
            <a:ext cx="358140" cy="2698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96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3248</Words>
  <Application>Microsoft Office PowerPoint</Application>
  <PresentationFormat>Widescreen</PresentationFormat>
  <Paragraphs>245</Paragraphs>
  <Slides>44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Wingdings</vt:lpstr>
      <vt:lpstr>Office Theme</vt:lpstr>
      <vt:lpstr>Introduction</vt:lpstr>
      <vt:lpstr>L'évaluation cognitive</vt:lpstr>
      <vt:lpstr>Comment fonctionne chaque partie - Partie 1 - Compétences analytiques</vt:lpstr>
      <vt:lpstr>Comment fonctionne chaque partie – Partie 2 – Simulation d'apprentissage</vt:lpstr>
      <vt:lpstr>Comment fonctionne chaque partie - Partie 3 Test de mémoire</vt:lpstr>
      <vt:lpstr>Veuillez noter.</vt:lpstr>
      <vt:lpstr>Instructions</vt:lpstr>
      <vt:lpstr>Partie 1</vt:lpstr>
      <vt:lpstr>Essai analytique</vt:lpstr>
      <vt:lpstr>PowerPoint Presentation</vt:lpstr>
      <vt:lpstr>PowerPoint Presentation</vt:lpstr>
      <vt:lpstr>Partie 2</vt:lpstr>
      <vt:lpstr>Simulation d'apprentissage</vt:lpstr>
      <vt:lpstr>Dans ce test, vous devez traduire des symboles en mots à l'aide d'un dictionnaire en ligne spécial. Voici un exemple des types de symboles que vous allez traduire en mots :</vt:lpstr>
      <vt:lpstr>Le dictionnaire spécial en ligne.  Il se compose de 8 pages et couvre quatre catégories : Couleurs Chiffres Vêtements Transport</vt:lpstr>
      <vt:lpstr>Les quatre premières pages du dictionnaire ressemblent à ceci :</vt:lpstr>
      <vt:lpstr>Vous remarquerez que les dessins de la première colonne se transforment toujours en un nouveau dessin dans la deuxième colonne</vt:lpstr>
      <vt:lpstr>Voici les quatre dernières pages du dictionnaire :</vt:lpstr>
      <vt:lpstr>Ici, vous remarquerez que le nouveau dessin se traduit toujours par un mot :</vt:lpstr>
      <vt:lpstr>Il y a toujours 2 étapes pour traduire le symbole en mot. Nous allons vous montrer comment traduire ce symbole :</vt:lpstr>
      <vt:lpstr>Rappelles toi. Il y a toujours 2 étapes pour traduire le symbole en mot.</vt:lpstr>
      <vt:lpstr>L'étape 1 pour les vêtements se fait à la page 1 du dictionnaire. L'étape 2 se fait à la page 5</vt:lpstr>
      <vt:lpstr>L'étape 1 pour le transport se fait à la page 2 du dictionnaire. L'étape 2 se fait à la page 6</vt:lpstr>
      <vt:lpstr>L'étape 1 pour les couleurs se fait à la page 3 dans le dictionnaire. L'étape 2 se fait à la page 7</vt:lpstr>
      <vt:lpstr>L'étape 1 pour les nombres se fait à la page 4 dans le dictionnaire. L'étape 2 se fait à la page 8</vt:lpstr>
      <vt:lpstr>Pour feuilleter le dictionnaire, cliquez simplement sur le point blanc dans la colonne jaune. Dic. P.1 pour la page 1. Dic. P. 2. pour la page 2, et ainsi de suite. Lorsque vous cliquez sur le point blanc, la page du dictionnaire que vous avez sélectionnée s'ouvre.</vt:lpstr>
      <vt:lpstr>Nous allons maintenant vous montrer comment traduire ces deux symboles :</vt:lpstr>
      <vt:lpstr>PowerPoint Presentation</vt:lpstr>
      <vt:lpstr>Il est temps pour vous d'essayer quelques exemples</vt:lpstr>
      <vt:lpstr>Il est important de se rappeler ce qui suit</vt:lpstr>
      <vt:lpstr>Leçon</vt:lpstr>
      <vt:lpstr>Vous allez maintenant recevoir une leçon qui vous en apprendra plus sur le fonctionnement du dictionnaire. Si vous comprenez le fonctionnement du dictionnaire, vous pourrez peut-être traduire des symboles sans utiliser le dictionnaire. Cela peut vous permettre de travailler plus rapidement dans la deuxième session où vous ferez plus de traductions. Cependant. N'oubliez pas que vous aurez le dictionnaire pour vous aider tout au long de la seconde séance et que vous pourrez vous y référer autant que vous le souhaitez.</vt:lpstr>
      <vt:lpstr>Nous allons commencer par les couleurs</vt:lpstr>
      <vt:lpstr>Si vous pouvez associer le premier symbole au nouveau symbole et le nouveau symbole à sa couleur, vous pouvez déterminer la signification du nouveau symbole sans vous référer au dictionnaire. Par exemple l'avant-dernier symbole, le triangle ressemble à un cœur et on associe un cœur à la couleur rouge. Vous aurez le temps d'étudier ces associations plus tard.</vt:lpstr>
      <vt:lpstr>Nous allons maintenant expliquer les vêtements</vt:lpstr>
      <vt:lpstr>Si vous apprenez à ignorer toutes les lignes supplémentaires du premier dessin, vous pourrez identifier le nouveau dessin, et le nouveau dessin vous rappellera le vêtement qu'il représente. Vous aurez le temps d'étudier ces associations plus tard.</vt:lpstr>
      <vt:lpstr>Nous allons maintenant expliquer les nombres. C'est plus difficile que les catégories précédentes.</vt:lpstr>
      <vt:lpstr>Notez également ce qui suit</vt:lpstr>
      <vt:lpstr>PowerPoint Presentation</vt:lpstr>
      <vt:lpstr>Alors, comment calcule-t-on exactement la valeur numérique d'un dessin ?</vt:lpstr>
      <vt:lpstr>We will now explain the transport</vt:lpstr>
      <vt:lpstr>PowerPoint Presentation</vt:lpstr>
      <vt:lpstr>Ceci conclut le didacticiel de la leçon et vous n'aurez plus accès à ce didacticiel. Cependant, vous recevrez maintenant la leçon en anglais. Veuillez utiliser ce que vous avez appris dans ce didacticiel pour en apprendre le plus possible sur le dictionnaire au cours de la leçon qui suit. Cette leçon expliquera simplement en anglais, ce que vous avez appris dans le tutoriel. Après la leçon, vous disposerez de cinq minutes supplémentaires pour étudier le dictionnaire. Pendant la période d'étude, vous pouvez vous déplacer entre les vêtements, les transports, les couleurs et les numéros à votre guise. Nous allons annuler le partage de notre écran maintenant. Une fois que nous l'avons fait, assurez-vous de partager votre écran avec nous.</vt:lpstr>
      <vt:lpstr>Séance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this test you must translate symbols into words, using a special online dictionary. Here is an example of the types of symbols you will be translating into words:</dc:title>
  <dc:creator>Janine Roe</dc:creator>
  <cp:lastModifiedBy>Janine Roe</cp:lastModifiedBy>
  <cp:revision>213</cp:revision>
  <dcterms:created xsi:type="dcterms:W3CDTF">2022-12-08T07:35:41Z</dcterms:created>
  <dcterms:modified xsi:type="dcterms:W3CDTF">2022-12-12T05:31:57Z</dcterms:modified>
</cp:coreProperties>
</file>